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70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B0604020202020204" charset="0"/>
      <p:regular r:id="rId9"/>
      <p:bold r:id="rId10"/>
    </p:embeddedFont>
    <p:embeddedFont>
      <p:font typeface="Roboto Bold" panose="020B0604020202020204" charset="0"/>
      <p:regular r:id="rId11"/>
      <p:bold r:id="rId12"/>
    </p:embeddedFont>
    <p:embeddedFont>
      <p:font typeface="Poppins Bold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 autoAdjust="0"/>
    <p:restoredTop sz="96340" autoAdjust="0"/>
  </p:normalViewPr>
  <p:slideViewPr>
    <p:cSldViewPr>
      <p:cViewPr varScale="1">
        <p:scale>
          <a:sx n="78" d="100"/>
          <a:sy n="78" d="100"/>
        </p:scale>
        <p:origin x="3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345403">
            <a:off x="10374223" y="8527618"/>
            <a:ext cx="7324845" cy="4712396"/>
            <a:chOff x="0" y="0"/>
            <a:chExt cx="2287099" cy="14713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7099" cy="1471392"/>
            </a:xfrm>
            <a:custGeom>
              <a:avLst/>
              <a:gdLst/>
              <a:ahLst/>
              <a:cxnLst/>
              <a:rect l="l" t="t" r="r" b="b"/>
              <a:pathLst>
                <a:path w="2287099" h="1471392">
                  <a:moveTo>
                    <a:pt x="203200" y="0"/>
                  </a:moveTo>
                  <a:lnTo>
                    <a:pt x="2287099" y="0"/>
                  </a:lnTo>
                  <a:lnTo>
                    <a:pt x="2083899" y="1471392"/>
                  </a:lnTo>
                  <a:lnTo>
                    <a:pt x="0" y="147139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B400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2083899" cy="1528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007092">
            <a:off x="11092585" y="-6480598"/>
            <a:ext cx="6997963" cy="21703559"/>
            <a:chOff x="0" y="0"/>
            <a:chExt cx="1843085" cy="5716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3085" cy="5716164"/>
            </a:xfrm>
            <a:custGeom>
              <a:avLst/>
              <a:gdLst/>
              <a:ahLst/>
              <a:cxnLst/>
              <a:rect l="l" t="t" r="r" b="b"/>
              <a:pathLst>
                <a:path w="1843085" h="5716164">
                  <a:moveTo>
                    <a:pt x="0" y="0"/>
                  </a:moveTo>
                  <a:lnTo>
                    <a:pt x="1843085" y="0"/>
                  </a:lnTo>
                  <a:lnTo>
                    <a:pt x="1843085" y="5716164"/>
                  </a:lnTo>
                  <a:lnTo>
                    <a:pt x="0" y="5716164"/>
                  </a:lnTo>
                  <a:close/>
                </a:path>
              </a:pathLst>
            </a:custGeom>
            <a:solidFill>
              <a:srgbClr val="005555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843085" cy="57733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307050" y="537332"/>
            <a:ext cx="8402299" cy="9212336"/>
            <a:chOff x="0" y="0"/>
            <a:chExt cx="35250222" cy="386485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250121" cy="38648512"/>
            </a:xfrm>
            <a:custGeom>
              <a:avLst/>
              <a:gdLst/>
              <a:ahLst/>
              <a:cxnLst/>
              <a:rect l="l" t="t" r="r" b="b"/>
              <a:pathLst>
                <a:path w="35250121" h="38648512">
                  <a:moveTo>
                    <a:pt x="0" y="0"/>
                  </a:moveTo>
                  <a:lnTo>
                    <a:pt x="25483438" y="38648512"/>
                  </a:lnTo>
                  <a:lnTo>
                    <a:pt x="35250121" y="38648512"/>
                  </a:lnTo>
                  <a:lnTo>
                    <a:pt x="35250121" y="3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8599" t="-734" r="-38180" b="-4740"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10" name="Group 10"/>
          <p:cNvGrpSpPr/>
          <p:nvPr/>
        </p:nvGrpSpPr>
        <p:grpSpPr>
          <a:xfrm rot="-2007092">
            <a:off x="17698226" y="-8677317"/>
            <a:ext cx="3881376" cy="21703559"/>
            <a:chOff x="0" y="0"/>
            <a:chExt cx="1022255" cy="57161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22255" cy="5716164"/>
            </a:xfrm>
            <a:custGeom>
              <a:avLst/>
              <a:gdLst/>
              <a:ahLst/>
              <a:cxnLst/>
              <a:rect l="l" t="t" r="r" b="b"/>
              <a:pathLst>
                <a:path w="1022255" h="5716164">
                  <a:moveTo>
                    <a:pt x="0" y="0"/>
                  </a:moveTo>
                  <a:lnTo>
                    <a:pt x="1022255" y="0"/>
                  </a:lnTo>
                  <a:lnTo>
                    <a:pt x="1022255" y="5716164"/>
                  </a:lnTo>
                  <a:lnTo>
                    <a:pt x="0" y="5716164"/>
                  </a:lnTo>
                  <a:close/>
                </a:path>
              </a:pathLst>
            </a:custGeom>
            <a:solidFill>
              <a:srgbClr val="F8B400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022255" cy="57733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7418429">
            <a:off x="4112427" y="1129901"/>
            <a:ext cx="10063146" cy="633878"/>
            <a:chOff x="0" y="0"/>
            <a:chExt cx="4721923" cy="2974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21923" cy="297434"/>
            </a:xfrm>
            <a:custGeom>
              <a:avLst/>
              <a:gdLst/>
              <a:ahLst/>
              <a:cxnLst/>
              <a:rect l="l" t="t" r="r" b="b"/>
              <a:pathLst>
                <a:path w="4721923" h="297434">
                  <a:moveTo>
                    <a:pt x="203200" y="0"/>
                  </a:moveTo>
                  <a:lnTo>
                    <a:pt x="4721923" y="0"/>
                  </a:lnTo>
                  <a:lnTo>
                    <a:pt x="4518723" y="297434"/>
                  </a:lnTo>
                  <a:lnTo>
                    <a:pt x="0" y="29743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B400">
                <a:alpha val="53725"/>
              </a:srgbClr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4518723" cy="354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7418429">
            <a:off x="15781579" y="4370609"/>
            <a:ext cx="4840450" cy="633878"/>
            <a:chOff x="0" y="0"/>
            <a:chExt cx="2271281" cy="2974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71281" cy="297434"/>
            </a:xfrm>
            <a:custGeom>
              <a:avLst/>
              <a:gdLst/>
              <a:ahLst/>
              <a:cxnLst/>
              <a:rect l="l" t="t" r="r" b="b"/>
              <a:pathLst>
                <a:path w="2271281" h="297434">
                  <a:moveTo>
                    <a:pt x="203200" y="0"/>
                  </a:moveTo>
                  <a:lnTo>
                    <a:pt x="2271281" y="0"/>
                  </a:lnTo>
                  <a:lnTo>
                    <a:pt x="2068081" y="297434"/>
                  </a:lnTo>
                  <a:lnTo>
                    <a:pt x="0" y="29743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B400">
                <a:alpha val="64706"/>
              </a:srgbClr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57150"/>
              <a:ext cx="2068081" cy="354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7418429">
            <a:off x="5416944" y="681012"/>
            <a:ext cx="5971716" cy="895720"/>
            <a:chOff x="0" y="0"/>
            <a:chExt cx="1982978" cy="2974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82978" cy="297434"/>
            </a:xfrm>
            <a:custGeom>
              <a:avLst/>
              <a:gdLst/>
              <a:ahLst/>
              <a:cxnLst/>
              <a:rect l="l" t="t" r="r" b="b"/>
              <a:pathLst>
                <a:path w="1982978" h="297434">
                  <a:moveTo>
                    <a:pt x="203200" y="0"/>
                  </a:moveTo>
                  <a:lnTo>
                    <a:pt x="1982978" y="0"/>
                  </a:lnTo>
                  <a:lnTo>
                    <a:pt x="1779778" y="297434"/>
                  </a:lnTo>
                  <a:lnTo>
                    <a:pt x="0" y="29743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B400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1600" y="-57150"/>
              <a:ext cx="1779778" cy="354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28701" y="3543300"/>
            <a:ext cx="7142360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378"/>
              </a:lnSpc>
            </a:pPr>
            <a:r>
              <a:rPr lang="en-US" sz="8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Research</a:t>
            </a:r>
          </a:p>
          <a:p>
            <a:pPr algn="l">
              <a:lnSpc>
                <a:spcPts val="11378"/>
              </a:lnSpc>
            </a:pPr>
            <a:r>
              <a:rPr lang="en-US" sz="8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Unit…………..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223046" y="154455"/>
            <a:ext cx="7374102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1"/>
              </a:lnSpc>
            </a:pPr>
            <a:r>
              <a:rPr lang="en-US" sz="3291" b="1" spc="684" dirty="0">
                <a:solidFill>
                  <a:schemeClr val="bg1">
                    <a:lumMod val="6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Day-Month-Year</a:t>
            </a:r>
          </a:p>
        </p:txBody>
      </p:sp>
      <p:pic>
        <p:nvPicPr>
          <p:cNvPr id="30" name="Picture 29" descr="A logo of a building&#10;&#10;AI-generated content may be incorrect.">
            <a:extLst>
              <a:ext uri="{FF2B5EF4-FFF2-40B4-BE49-F238E27FC236}">
                <a16:creationId xmlns:a16="http://schemas.microsoft.com/office/drawing/2014/main" xmlns="" id="{A096499C-2068-D74E-3A7E-365052D50B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3" y="65368"/>
            <a:ext cx="1720400" cy="2431692"/>
          </a:xfrm>
          <a:prstGeom prst="rect">
            <a:avLst/>
          </a:prstGeom>
        </p:spPr>
      </p:pic>
      <p:sp>
        <p:nvSpPr>
          <p:cNvPr id="25" name="TextBox 28"/>
          <p:cNvSpPr txBox="1"/>
          <p:nvPr/>
        </p:nvSpPr>
        <p:spPr>
          <a:xfrm>
            <a:off x="1103385" y="2903587"/>
            <a:ext cx="481986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51"/>
              </a:lnSpc>
            </a:pPr>
            <a:r>
              <a:rPr lang="en-US" sz="3291" b="1" spc="684" dirty="0">
                <a:solidFill>
                  <a:schemeClr val="accent5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Presentation by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94503" y="8389987"/>
            <a:ext cx="3453897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51"/>
              </a:lnSpc>
            </a:pPr>
            <a:r>
              <a:rPr lang="en-US" sz="3291" b="1" spc="684" dirty="0">
                <a:solidFill>
                  <a:srgbClr val="FFC000"/>
                </a:solidFill>
                <a:latin typeface="Poppins Bold"/>
                <a:ea typeface="Poppins Bold"/>
                <a:cs typeface="Poppins Bold"/>
                <a:sym typeface="Poppins Bold"/>
              </a:rPr>
              <a:t>Contact Us</a:t>
            </a:r>
          </a:p>
        </p:txBody>
      </p:sp>
      <p:grpSp>
        <p:nvGrpSpPr>
          <p:cNvPr id="37" name="Group 14"/>
          <p:cNvGrpSpPr/>
          <p:nvPr/>
        </p:nvGrpSpPr>
        <p:grpSpPr>
          <a:xfrm>
            <a:off x="6637963" y="7380118"/>
            <a:ext cx="4030037" cy="420033"/>
            <a:chOff x="0" y="0"/>
            <a:chExt cx="3883970" cy="406400"/>
          </a:xfrm>
        </p:grpSpPr>
        <p:sp>
          <p:nvSpPr>
            <p:cNvPr id="38" name="Freeform 15"/>
            <p:cNvSpPr/>
            <p:nvPr/>
          </p:nvSpPr>
          <p:spPr>
            <a:xfrm>
              <a:off x="0" y="0"/>
              <a:ext cx="3883970" cy="406400"/>
            </a:xfrm>
            <a:custGeom>
              <a:avLst/>
              <a:gdLst/>
              <a:ahLst/>
              <a:cxnLst/>
              <a:rect l="l" t="t" r="r" b="b"/>
              <a:pathLst>
                <a:path w="3883970" h="406400">
                  <a:moveTo>
                    <a:pt x="3680770" y="0"/>
                  </a:moveTo>
                  <a:cubicBezTo>
                    <a:pt x="3792994" y="0"/>
                    <a:pt x="3883970" y="90976"/>
                    <a:pt x="3883970" y="203200"/>
                  </a:cubicBezTo>
                  <a:cubicBezTo>
                    <a:pt x="3883970" y="315424"/>
                    <a:pt x="3792994" y="406400"/>
                    <a:pt x="368077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5555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39" name="TextBox 16"/>
            <p:cNvSpPr txBox="1"/>
            <p:nvPr/>
          </p:nvSpPr>
          <p:spPr>
            <a:xfrm>
              <a:off x="0" y="-57150"/>
              <a:ext cx="388397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26"/>
          <p:cNvGrpSpPr/>
          <p:nvPr/>
        </p:nvGrpSpPr>
        <p:grpSpPr>
          <a:xfrm>
            <a:off x="6509594" y="7227719"/>
            <a:ext cx="673716" cy="590694"/>
            <a:chOff x="0" y="0"/>
            <a:chExt cx="812800" cy="812800"/>
          </a:xfrm>
        </p:grpSpPr>
        <p:sp>
          <p:nvSpPr>
            <p:cNvPr id="41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B400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42" name="TextBox 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Freeform 35"/>
          <p:cNvSpPr/>
          <p:nvPr/>
        </p:nvSpPr>
        <p:spPr>
          <a:xfrm>
            <a:off x="6703666" y="7380118"/>
            <a:ext cx="310788" cy="377526"/>
          </a:xfrm>
          <a:custGeom>
            <a:avLst/>
            <a:gdLst/>
            <a:ahLst/>
            <a:cxnLst/>
            <a:rect l="l" t="t" r="r" b="b"/>
            <a:pathLst>
              <a:path w="459279" h="560096">
                <a:moveTo>
                  <a:pt x="0" y="0"/>
                </a:moveTo>
                <a:lnTo>
                  <a:pt x="459280" y="0"/>
                </a:lnTo>
                <a:lnTo>
                  <a:pt x="459280" y="560097"/>
                </a:lnTo>
                <a:lnTo>
                  <a:pt x="0" y="560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grpSp>
        <p:nvGrpSpPr>
          <p:cNvPr id="44" name="Group 14"/>
          <p:cNvGrpSpPr/>
          <p:nvPr/>
        </p:nvGrpSpPr>
        <p:grpSpPr>
          <a:xfrm>
            <a:off x="6637963" y="8446918"/>
            <a:ext cx="4030037" cy="421684"/>
            <a:chOff x="0" y="0"/>
            <a:chExt cx="3883970" cy="406400"/>
          </a:xfrm>
        </p:grpSpPr>
        <p:sp>
          <p:nvSpPr>
            <p:cNvPr id="45" name="Freeform 15"/>
            <p:cNvSpPr/>
            <p:nvPr/>
          </p:nvSpPr>
          <p:spPr>
            <a:xfrm>
              <a:off x="0" y="0"/>
              <a:ext cx="3883970" cy="406400"/>
            </a:xfrm>
            <a:custGeom>
              <a:avLst/>
              <a:gdLst/>
              <a:ahLst/>
              <a:cxnLst/>
              <a:rect l="l" t="t" r="r" b="b"/>
              <a:pathLst>
                <a:path w="3883970" h="406400">
                  <a:moveTo>
                    <a:pt x="3680770" y="0"/>
                  </a:moveTo>
                  <a:cubicBezTo>
                    <a:pt x="3792994" y="0"/>
                    <a:pt x="3883970" y="90976"/>
                    <a:pt x="3883970" y="203200"/>
                  </a:cubicBezTo>
                  <a:cubicBezTo>
                    <a:pt x="3883970" y="315424"/>
                    <a:pt x="3792994" y="406400"/>
                    <a:pt x="368077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5555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46" name="TextBox 16"/>
            <p:cNvSpPr txBox="1"/>
            <p:nvPr/>
          </p:nvSpPr>
          <p:spPr>
            <a:xfrm>
              <a:off x="0" y="-57150"/>
              <a:ext cx="388397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14"/>
          <p:cNvGrpSpPr/>
          <p:nvPr/>
        </p:nvGrpSpPr>
        <p:grpSpPr>
          <a:xfrm>
            <a:off x="6637963" y="9556407"/>
            <a:ext cx="4030037" cy="421684"/>
            <a:chOff x="0" y="0"/>
            <a:chExt cx="3883970" cy="406400"/>
          </a:xfrm>
        </p:grpSpPr>
        <p:sp>
          <p:nvSpPr>
            <p:cNvPr id="51" name="Freeform 15"/>
            <p:cNvSpPr/>
            <p:nvPr/>
          </p:nvSpPr>
          <p:spPr>
            <a:xfrm>
              <a:off x="0" y="0"/>
              <a:ext cx="3883970" cy="406400"/>
            </a:xfrm>
            <a:custGeom>
              <a:avLst/>
              <a:gdLst/>
              <a:ahLst/>
              <a:cxnLst/>
              <a:rect l="l" t="t" r="r" b="b"/>
              <a:pathLst>
                <a:path w="3883970" h="406400">
                  <a:moveTo>
                    <a:pt x="3680770" y="0"/>
                  </a:moveTo>
                  <a:cubicBezTo>
                    <a:pt x="3792994" y="0"/>
                    <a:pt x="3883970" y="90976"/>
                    <a:pt x="3883970" y="203200"/>
                  </a:cubicBezTo>
                  <a:cubicBezTo>
                    <a:pt x="3883970" y="315424"/>
                    <a:pt x="3792994" y="406400"/>
                    <a:pt x="368077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5555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52" name="TextBox 16"/>
            <p:cNvSpPr txBox="1"/>
            <p:nvPr/>
          </p:nvSpPr>
          <p:spPr>
            <a:xfrm>
              <a:off x="0" y="-57150"/>
              <a:ext cx="388397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26"/>
          <p:cNvGrpSpPr/>
          <p:nvPr/>
        </p:nvGrpSpPr>
        <p:grpSpPr>
          <a:xfrm>
            <a:off x="6440087" y="9404007"/>
            <a:ext cx="685800" cy="616293"/>
            <a:chOff x="0" y="0"/>
            <a:chExt cx="812800" cy="812800"/>
          </a:xfrm>
        </p:grpSpPr>
        <p:sp>
          <p:nvSpPr>
            <p:cNvPr id="54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B400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55" name="TextBox 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7" name="Freeform 36"/>
          <p:cNvSpPr/>
          <p:nvPr/>
        </p:nvSpPr>
        <p:spPr>
          <a:xfrm>
            <a:off x="6597068" y="9569611"/>
            <a:ext cx="376419" cy="248907"/>
          </a:xfrm>
          <a:custGeom>
            <a:avLst/>
            <a:gdLst/>
            <a:ahLst/>
            <a:cxnLst/>
            <a:rect l="l" t="t" r="r" b="b"/>
            <a:pathLst>
              <a:path w="556268" h="367832">
                <a:moveTo>
                  <a:pt x="0" y="0"/>
                </a:moveTo>
                <a:lnTo>
                  <a:pt x="556268" y="0"/>
                </a:lnTo>
                <a:lnTo>
                  <a:pt x="556268" y="367832"/>
                </a:lnTo>
                <a:lnTo>
                  <a:pt x="0" y="367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grpSp>
        <p:nvGrpSpPr>
          <p:cNvPr id="64" name="Group 26"/>
          <p:cNvGrpSpPr/>
          <p:nvPr/>
        </p:nvGrpSpPr>
        <p:grpSpPr>
          <a:xfrm>
            <a:off x="6474719" y="8293982"/>
            <a:ext cx="671549" cy="613881"/>
            <a:chOff x="0" y="0"/>
            <a:chExt cx="812800" cy="812800"/>
          </a:xfrm>
        </p:grpSpPr>
        <p:sp>
          <p:nvSpPr>
            <p:cNvPr id="65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B400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66" name="TextBox 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42"/>
          <p:cNvSpPr/>
          <p:nvPr/>
        </p:nvSpPr>
        <p:spPr>
          <a:xfrm>
            <a:off x="6627119" y="8448524"/>
            <a:ext cx="346368" cy="342589"/>
          </a:xfrm>
          <a:custGeom>
            <a:avLst/>
            <a:gdLst/>
            <a:ahLst/>
            <a:cxnLst/>
            <a:rect l="l" t="t" r="r" b="b"/>
            <a:pathLst>
              <a:path w="511859" h="506275">
                <a:moveTo>
                  <a:pt x="0" y="0"/>
                </a:moveTo>
                <a:lnTo>
                  <a:pt x="511859" y="0"/>
                </a:lnTo>
                <a:lnTo>
                  <a:pt x="511859" y="506276"/>
                </a:lnTo>
                <a:lnTo>
                  <a:pt x="0" y="5062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57C7775B-478E-4744-8350-015620E58E4B}"/>
              </a:ext>
            </a:extLst>
          </p:cNvPr>
          <p:cNvSpPr/>
          <p:nvPr/>
        </p:nvSpPr>
        <p:spPr>
          <a:xfrm>
            <a:off x="5808319" y="4110389"/>
            <a:ext cx="8479181" cy="109587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348325" y="2427000"/>
            <a:ext cx="5105400" cy="1658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85"/>
              </a:lnSpc>
            </a:pPr>
            <a:r>
              <a:rPr lang="en-US" sz="2000" dirty="0">
                <a:solidFill>
                  <a:srgbClr val="545454"/>
                </a:solidFill>
                <a:latin typeface="Poppins Bold" panose="020B0604020202020204" charset="0"/>
                <a:cs typeface="Poppins Bold" panose="020B0604020202020204" charset="0"/>
              </a:rPr>
              <a:t>1................................................</a:t>
            </a:r>
          </a:p>
          <a:p>
            <a:pPr>
              <a:lnSpc>
                <a:spcPts val="3285"/>
              </a:lnSpc>
            </a:pPr>
            <a:r>
              <a:rPr lang="en-US" sz="2000" dirty="0">
                <a:solidFill>
                  <a:srgbClr val="545454"/>
                </a:solidFill>
                <a:latin typeface="Poppins Bold" panose="020B0604020202020204" charset="0"/>
                <a:cs typeface="Poppins Bold" panose="020B0604020202020204" charset="0"/>
              </a:rPr>
              <a:t>2...............................................</a:t>
            </a:r>
          </a:p>
          <a:p>
            <a:pPr>
              <a:lnSpc>
                <a:spcPts val="3285"/>
              </a:lnSpc>
            </a:pPr>
            <a:r>
              <a:rPr lang="en-US" sz="2000" dirty="0">
                <a:solidFill>
                  <a:srgbClr val="545454"/>
                </a:solidFill>
                <a:latin typeface="Poppins Bold" panose="020B0604020202020204" charset="0"/>
                <a:cs typeface="Poppins Bold" panose="020B0604020202020204" charset="0"/>
              </a:rPr>
              <a:t>3...............................................</a:t>
            </a:r>
          </a:p>
          <a:p>
            <a:pPr>
              <a:lnSpc>
                <a:spcPts val="3285"/>
              </a:lnSpc>
            </a:pPr>
            <a:r>
              <a:rPr lang="en-US" sz="2000" dirty="0">
                <a:solidFill>
                  <a:srgbClr val="545454"/>
                </a:solidFill>
                <a:latin typeface="Poppins Bold" panose="020B0604020202020204" charset="0"/>
                <a:cs typeface="Poppins Bold" panose="020B0604020202020204" charset="0"/>
              </a:rPr>
              <a:t>4...............................................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522555" y="5738870"/>
            <a:ext cx="8157411" cy="250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3285"/>
              </a:lnSpc>
              <a:buAutoNum type="arabicPeriod"/>
            </a:pPr>
            <a:r>
              <a:rPr lang="th-TH" sz="2000" b="1" dirty="0">
                <a:latin typeface="Poppins Bold" panose="020B0604020202020204" charset="0"/>
                <a:cs typeface="Poppins Bold" panose="020B0604020202020204" charset="0"/>
              </a:rPr>
              <a:t>โครงการ...</a:t>
            </a:r>
          </a:p>
          <a:p>
            <a:pPr marL="514350" indent="-514350">
              <a:lnSpc>
                <a:spcPts val="3285"/>
              </a:lnSpc>
              <a:buAutoNum type="arabicPeriod"/>
            </a:pPr>
            <a:r>
              <a:rPr lang="th-TH" sz="2000" b="1" dirty="0">
                <a:latin typeface="Poppins Bold" panose="020B0604020202020204" charset="0"/>
                <a:cs typeface="Poppins Bold" panose="020B0604020202020204" charset="0"/>
              </a:rPr>
              <a:t>โครงการ...</a:t>
            </a:r>
          </a:p>
          <a:p>
            <a:pPr marL="514350" indent="-514350">
              <a:lnSpc>
                <a:spcPts val="3285"/>
              </a:lnSpc>
              <a:buAutoNum type="arabicPeriod"/>
            </a:pPr>
            <a:r>
              <a:rPr lang="th-TH" sz="2000" b="1" dirty="0">
                <a:latin typeface="Poppins Bold" panose="020B0604020202020204" charset="0"/>
                <a:cs typeface="Poppins Bold" panose="020B0604020202020204" charset="0"/>
              </a:rPr>
              <a:t>โครงการ...</a:t>
            </a:r>
          </a:p>
          <a:p>
            <a:pPr>
              <a:lnSpc>
                <a:spcPts val="3285"/>
              </a:lnSpc>
            </a:pP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>
              <a:lnSpc>
                <a:spcPts val="3285"/>
              </a:lnSpc>
            </a:pPr>
            <a:endParaRPr lang="en-US" sz="1400" b="1" dirty="0">
              <a:solidFill>
                <a:srgbClr val="545454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>
              <a:lnSpc>
                <a:spcPts val="3285"/>
              </a:lnSpc>
            </a:pPr>
            <a:endParaRPr lang="en-US" sz="1400" b="1" dirty="0">
              <a:solidFill>
                <a:srgbClr val="545454"/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7200" y="1422781"/>
            <a:ext cx="4145944" cy="571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9"/>
              </a:lnSpc>
            </a:pPr>
            <a:r>
              <a:rPr lang="en-US" sz="3600" b="1" spc="-1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Objectives</a:t>
            </a:r>
            <a:r>
              <a:rPr lang="th-TH" sz="3600" b="1" spc="-1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(หน่วย)</a:t>
            </a:r>
            <a:endParaRPr lang="en-US" sz="3600" b="1" spc="-119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5" name="AutoShape 11"/>
          <p:cNvSpPr/>
          <p:nvPr/>
        </p:nvSpPr>
        <p:spPr>
          <a:xfrm>
            <a:off x="522555" y="2052482"/>
            <a:ext cx="2103053" cy="0"/>
          </a:xfrm>
          <a:prstGeom prst="line">
            <a:avLst/>
          </a:prstGeom>
          <a:ln w="63500" cap="rnd">
            <a:solidFill>
              <a:srgbClr val="28303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xmlns="" id="{8D669BD1-1A13-4A65-80C2-CA757043428C}"/>
              </a:ext>
            </a:extLst>
          </p:cNvPr>
          <p:cNvSpPr txBox="1"/>
          <p:nvPr/>
        </p:nvSpPr>
        <p:spPr>
          <a:xfrm>
            <a:off x="298629" y="330724"/>
            <a:ext cx="3810746" cy="636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9"/>
              </a:lnSpc>
            </a:pPr>
            <a:r>
              <a:rPr lang="en-US" sz="5400" b="1" spc="-1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RU-RC-EC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CBA72E79-76DA-4E4D-AB32-8A3015F625C4}"/>
              </a:ext>
            </a:extLst>
          </p:cNvPr>
          <p:cNvSpPr/>
          <p:nvPr/>
        </p:nvSpPr>
        <p:spPr>
          <a:xfrm>
            <a:off x="213485" y="1192688"/>
            <a:ext cx="5410200" cy="4013575"/>
          </a:xfrm>
          <a:prstGeom prst="roundRect">
            <a:avLst>
              <a:gd name="adj" fmla="val 61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xmlns="" id="{C158A5B3-3551-44C2-AC87-EBB3BDC23421}"/>
              </a:ext>
            </a:extLst>
          </p:cNvPr>
          <p:cNvSpPr txBox="1"/>
          <p:nvPr/>
        </p:nvSpPr>
        <p:spPr>
          <a:xfrm>
            <a:off x="6019800" y="1436834"/>
            <a:ext cx="4122342" cy="600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9"/>
              </a:lnSpc>
            </a:pPr>
            <a:r>
              <a:rPr lang="th-TH" sz="4000" b="1" spc="-1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ผลงานที่ผ่านมา</a:t>
            </a:r>
            <a:endParaRPr lang="en-US" sz="4000" b="1" spc="-119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3" name="AutoShape 11">
            <a:extLst>
              <a:ext uri="{FF2B5EF4-FFF2-40B4-BE49-F238E27FC236}">
                <a16:creationId xmlns:a16="http://schemas.microsoft.com/office/drawing/2014/main" xmlns="" id="{98153180-39D6-4FDB-951A-4DEA8D5B36F6}"/>
              </a:ext>
            </a:extLst>
          </p:cNvPr>
          <p:cNvSpPr/>
          <p:nvPr/>
        </p:nvSpPr>
        <p:spPr>
          <a:xfrm>
            <a:off x="6019800" y="2052482"/>
            <a:ext cx="1532001" cy="0"/>
          </a:xfrm>
          <a:prstGeom prst="line">
            <a:avLst/>
          </a:prstGeom>
          <a:ln w="63500" cap="rnd">
            <a:solidFill>
              <a:srgbClr val="28303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C4547322-0724-446F-BAC2-E5E4F89CE1D0}"/>
              </a:ext>
            </a:extLst>
          </p:cNvPr>
          <p:cNvSpPr/>
          <p:nvPr/>
        </p:nvSpPr>
        <p:spPr>
          <a:xfrm>
            <a:off x="5808319" y="1180247"/>
            <a:ext cx="6078882" cy="2820254"/>
          </a:xfrm>
          <a:prstGeom prst="roundRect">
            <a:avLst>
              <a:gd name="adj" fmla="val 61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xmlns="" id="{A34DB7D0-2924-4BE4-951A-FBBAC3A9B668}"/>
              </a:ext>
            </a:extLst>
          </p:cNvPr>
          <p:cNvSpPr txBox="1"/>
          <p:nvPr/>
        </p:nvSpPr>
        <p:spPr>
          <a:xfrm>
            <a:off x="12253084" y="1401237"/>
            <a:ext cx="5577715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9"/>
              </a:lnSpc>
            </a:pPr>
            <a:r>
              <a:rPr lang="th-TH" sz="4000" b="1" spc="-1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อยู่ระหว่างดำเนินการ</a:t>
            </a:r>
            <a:endParaRPr lang="en-US" sz="4000" b="1" spc="-119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6" name="AutoShape 11">
            <a:extLst>
              <a:ext uri="{FF2B5EF4-FFF2-40B4-BE49-F238E27FC236}">
                <a16:creationId xmlns:a16="http://schemas.microsoft.com/office/drawing/2014/main" xmlns="" id="{D23D4E36-7DF8-4118-8D13-BFBAE903B74D}"/>
              </a:ext>
            </a:extLst>
          </p:cNvPr>
          <p:cNvSpPr/>
          <p:nvPr/>
        </p:nvSpPr>
        <p:spPr>
          <a:xfrm>
            <a:off x="12253085" y="2016885"/>
            <a:ext cx="1532001" cy="0"/>
          </a:xfrm>
          <a:prstGeom prst="line">
            <a:avLst/>
          </a:prstGeom>
          <a:ln w="63500" cap="rnd">
            <a:solidFill>
              <a:srgbClr val="28303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A5EBC065-77D3-47E6-9DC2-FE6084F324DB}"/>
              </a:ext>
            </a:extLst>
          </p:cNvPr>
          <p:cNvSpPr/>
          <p:nvPr/>
        </p:nvSpPr>
        <p:spPr>
          <a:xfrm>
            <a:off x="12041604" y="1144650"/>
            <a:ext cx="5789196" cy="2820254"/>
          </a:xfrm>
          <a:prstGeom prst="roundRect">
            <a:avLst>
              <a:gd name="adj" fmla="val 61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7D334ED-D9C9-4D57-9FA6-D7D326A3B156}"/>
              </a:ext>
            </a:extLst>
          </p:cNvPr>
          <p:cNvSpPr/>
          <p:nvPr/>
        </p:nvSpPr>
        <p:spPr>
          <a:xfrm>
            <a:off x="6032500" y="4465304"/>
            <a:ext cx="8479181" cy="524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85"/>
              </a:lnSpc>
            </a:pPr>
            <a:r>
              <a:rPr lang="th-TH" sz="2800" b="1" dirty="0">
                <a:latin typeface="Poppins Bold" panose="020B0604020202020204" charset="0"/>
                <a:cs typeface="Poppins Bold" panose="020B0604020202020204" charset="0"/>
              </a:rPr>
              <a:t>แผนการวิจัยที่จะดำเนินการในปีงบประมาณ พ.ศ.</a:t>
            </a:r>
            <a:r>
              <a:rPr lang="th-TH" sz="2400" b="1" dirty="0">
                <a:latin typeface="Poppins Bold" panose="020B0604020202020204" charset="0"/>
                <a:cs typeface="Poppins Bold" panose="020B0604020202020204" charset="0"/>
              </a:rPr>
              <a:t>2569</a:t>
            </a:r>
            <a:endParaRPr lang="th-TH" sz="2800" b="1" dirty="0"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D0185EF8-4225-4D49-8833-06C4785C207F}"/>
              </a:ext>
            </a:extLst>
          </p:cNvPr>
          <p:cNvSpPr/>
          <p:nvPr/>
        </p:nvSpPr>
        <p:spPr>
          <a:xfrm>
            <a:off x="4109375" y="190500"/>
            <a:ext cx="13879996" cy="72775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xmlns="" id="{9748BB21-B66B-484C-B5E3-D6F632116DA4}"/>
              </a:ext>
            </a:extLst>
          </p:cNvPr>
          <p:cNvSpPr txBox="1"/>
          <p:nvPr/>
        </p:nvSpPr>
        <p:spPr>
          <a:xfrm>
            <a:off x="4343400" y="266700"/>
            <a:ext cx="3810746" cy="54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9"/>
              </a:lnSpc>
            </a:pPr>
            <a:r>
              <a:rPr lang="th-TH" sz="2800" b="1" spc="-1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ชื่อหน่วย.....</a:t>
            </a:r>
            <a:endParaRPr lang="en-US" sz="2800" b="1" spc="-119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79DC7B25-7AB9-4B1A-A6CC-5DDF31284B62}"/>
              </a:ext>
            </a:extLst>
          </p:cNvPr>
          <p:cNvSpPr/>
          <p:nvPr/>
        </p:nvSpPr>
        <p:spPr>
          <a:xfrm>
            <a:off x="238885" y="5411838"/>
            <a:ext cx="7228715" cy="4578683"/>
          </a:xfrm>
          <a:prstGeom prst="roundRect">
            <a:avLst>
              <a:gd name="adj" fmla="val 61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6DACA8C-9EF4-4683-85BB-0D76155B5636}"/>
              </a:ext>
            </a:extLst>
          </p:cNvPr>
          <p:cNvSpPr/>
          <p:nvPr/>
        </p:nvSpPr>
        <p:spPr>
          <a:xfrm>
            <a:off x="14478000" y="4221492"/>
            <a:ext cx="3352799" cy="5747432"/>
          </a:xfrm>
          <a:prstGeom prst="roundRect">
            <a:avLst>
              <a:gd name="adj" fmla="val 61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9D7DF44E-A115-47DF-970F-AF6127752DFC}"/>
              </a:ext>
            </a:extLst>
          </p:cNvPr>
          <p:cNvGrpSpPr/>
          <p:nvPr/>
        </p:nvGrpSpPr>
        <p:grpSpPr>
          <a:xfrm>
            <a:off x="15300503" y="4417262"/>
            <a:ext cx="2480367" cy="614784"/>
            <a:chOff x="9816135" y="6010109"/>
            <a:chExt cx="2480367" cy="614784"/>
          </a:xfrm>
        </p:grpSpPr>
        <p:sp>
          <p:nvSpPr>
            <p:cNvPr id="44" name="TextBox 20">
              <a:extLst>
                <a:ext uri="{FF2B5EF4-FFF2-40B4-BE49-F238E27FC236}">
                  <a16:creationId xmlns:a16="http://schemas.microsoft.com/office/drawing/2014/main" xmlns="" id="{748C70D1-5BDB-47BC-8F9D-F1CF62F68E78}"/>
                </a:ext>
              </a:extLst>
            </p:cNvPr>
            <p:cNvSpPr txBox="1"/>
            <p:nvPr/>
          </p:nvSpPr>
          <p:spPr>
            <a:xfrm>
              <a:off x="9816135" y="6010109"/>
              <a:ext cx="2480367" cy="6147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99"/>
                </a:lnSpc>
              </a:pPr>
              <a:r>
                <a:rPr lang="en-US" sz="4800" b="1" spc="-119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Goals</a:t>
              </a:r>
            </a:p>
          </p:txBody>
        </p:sp>
        <p:sp>
          <p:nvSpPr>
            <p:cNvPr id="45" name="AutoShape 11">
              <a:extLst>
                <a:ext uri="{FF2B5EF4-FFF2-40B4-BE49-F238E27FC236}">
                  <a16:creationId xmlns:a16="http://schemas.microsoft.com/office/drawing/2014/main" xmlns="" id="{7A7F98BA-65C7-4473-B434-339D69432E29}"/>
                </a:ext>
              </a:extLst>
            </p:cNvPr>
            <p:cNvSpPr/>
            <p:nvPr/>
          </p:nvSpPr>
          <p:spPr>
            <a:xfrm>
              <a:off x="9921874" y="6589613"/>
              <a:ext cx="1532001" cy="0"/>
            </a:xfrm>
            <a:prstGeom prst="line">
              <a:avLst/>
            </a:prstGeom>
            <a:ln w="63500" cap="rnd">
              <a:solidFill>
                <a:srgbClr val="283035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D399443F-322E-4529-AFE9-D4D946F863DD}"/>
              </a:ext>
            </a:extLst>
          </p:cNvPr>
          <p:cNvGrpSpPr/>
          <p:nvPr/>
        </p:nvGrpSpPr>
        <p:grpSpPr>
          <a:xfrm>
            <a:off x="14594631" y="7038764"/>
            <a:ext cx="3186239" cy="1408315"/>
            <a:chOff x="14594631" y="7038764"/>
            <a:chExt cx="3186239" cy="1408315"/>
          </a:xfrm>
        </p:grpSpPr>
        <p:sp>
          <p:nvSpPr>
            <p:cNvPr id="48" name="TextBox 20">
              <a:extLst>
                <a:ext uri="{FF2B5EF4-FFF2-40B4-BE49-F238E27FC236}">
                  <a16:creationId xmlns:a16="http://schemas.microsoft.com/office/drawing/2014/main" xmlns="" id="{A60494A5-BACF-4083-B8B8-A85BFE02C64D}"/>
                </a:ext>
              </a:extLst>
            </p:cNvPr>
            <p:cNvSpPr txBox="1"/>
            <p:nvPr/>
          </p:nvSpPr>
          <p:spPr>
            <a:xfrm>
              <a:off x="15339130" y="7038764"/>
              <a:ext cx="1964210" cy="5429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2800" b="1" spc="-119" dirty="0">
                  <a:solidFill>
                    <a:srgbClr val="000000"/>
                  </a:solidFill>
                  <a:highlight>
                    <a:srgbClr val="FFFF00"/>
                  </a:highlight>
                  <a:latin typeface="Poppins Bold"/>
                  <a:ea typeface="Poppins Bold"/>
                  <a:cs typeface="Poppins Bold"/>
                  <a:sym typeface="Poppins Bold"/>
                </a:rPr>
                <a:t>SCOPUS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68289DB5-E91A-4113-BE5D-2E9717817D79}"/>
                </a:ext>
              </a:extLst>
            </p:cNvPr>
            <p:cNvGrpSpPr/>
            <p:nvPr/>
          </p:nvGrpSpPr>
          <p:grpSpPr>
            <a:xfrm>
              <a:off x="14594631" y="7473318"/>
              <a:ext cx="3186239" cy="973761"/>
              <a:chOff x="14561204" y="8869632"/>
              <a:chExt cx="3186239" cy="973761"/>
            </a:xfrm>
          </p:grpSpPr>
          <p:sp>
            <p:nvSpPr>
              <p:cNvPr id="49" name="TextBox 20">
                <a:extLst>
                  <a:ext uri="{FF2B5EF4-FFF2-40B4-BE49-F238E27FC236}">
                    <a16:creationId xmlns:a16="http://schemas.microsoft.com/office/drawing/2014/main" xmlns="" id="{21267706-1411-41AB-A0E8-CE8F4C67BE1C}"/>
                  </a:ext>
                </a:extLst>
              </p:cNvPr>
              <p:cNvSpPr txBox="1"/>
              <p:nvPr/>
            </p:nvSpPr>
            <p:spPr>
              <a:xfrm>
                <a:off x="14572783" y="8869632"/>
                <a:ext cx="3174660" cy="50706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599"/>
                  </a:lnSpc>
                </a:pPr>
                <a:r>
                  <a:rPr lang="en-US" b="1" spc="-119" dirty="0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Q1      Q2      Q3      Q4</a:t>
                </a:r>
              </a:p>
            </p:txBody>
          </p:sp>
          <p:sp>
            <p:nvSpPr>
              <p:cNvPr id="50" name="TextBox 20">
                <a:extLst>
                  <a:ext uri="{FF2B5EF4-FFF2-40B4-BE49-F238E27FC236}">
                    <a16:creationId xmlns:a16="http://schemas.microsoft.com/office/drawing/2014/main" xmlns="" id="{1F25B483-9892-4D89-919E-F594EFCB2DE2}"/>
                  </a:ext>
                </a:extLst>
              </p:cNvPr>
              <p:cNvSpPr txBox="1"/>
              <p:nvPr/>
            </p:nvSpPr>
            <p:spPr>
              <a:xfrm>
                <a:off x="14561204" y="9338703"/>
                <a:ext cx="3174660" cy="50469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599"/>
                  </a:lnSpc>
                </a:pPr>
                <a:r>
                  <a:rPr lang="en-US" b="1" spc="-119" dirty="0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….      ….      ….      ….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7D874B8A-BD17-43E4-BB8E-7E3513D860CD}"/>
              </a:ext>
            </a:extLst>
          </p:cNvPr>
          <p:cNvGrpSpPr/>
          <p:nvPr/>
        </p:nvGrpSpPr>
        <p:grpSpPr>
          <a:xfrm>
            <a:off x="14594631" y="5206263"/>
            <a:ext cx="3186239" cy="1421578"/>
            <a:chOff x="14594631" y="5206263"/>
            <a:chExt cx="3186239" cy="1421578"/>
          </a:xfrm>
        </p:grpSpPr>
        <p:sp>
          <p:nvSpPr>
            <p:cNvPr id="47" name="TextBox 20">
              <a:extLst>
                <a:ext uri="{FF2B5EF4-FFF2-40B4-BE49-F238E27FC236}">
                  <a16:creationId xmlns:a16="http://schemas.microsoft.com/office/drawing/2014/main" xmlns="" id="{93EAC953-D1DE-4FE1-9C45-78F6592E2FA7}"/>
                </a:ext>
              </a:extLst>
            </p:cNvPr>
            <p:cNvSpPr txBox="1"/>
            <p:nvPr/>
          </p:nvSpPr>
          <p:spPr>
            <a:xfrm>
              <a:off x="15902300" y="5206263"/>
              <a:ext cx="633100" cy="5429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99"/>
                </a:lnSpc>
              </a:pPr>
              <a:r>
                <a:rPr lang="en-US" sz="2800" b="1" spc="-119" dirty="0">
                  <a:solidFill>
                    <a:srgbClr val="000000"/>
                  </a:solidFill>
                  <a:highlight>
                    <a:srgbClr val="FFFF00"/>
                  </a:highlight>
                  <a:latin typeface="Poppins Bold"/>
                  <a:ea typeface="Poppins Bold"/>
                  <a:cs typeface="Poppins Bold"/>
                  <a:sym typeface="Poppins Bold"/>
                </a:rPr>
                <a:t>ISI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AB16FA93-5A2F-4E04-98C3-E351A20859D7}"/>
                </a:ext>
              </a:extLst>
            </p:cNvPr>
            <p:cNvGrpSpPr/>
            <p:nvPr/>
          </p:nvGrpSpPr>
          <p:grpSpPr>
            <a:xfrm>
              <a:off x="14594631" y="5654080"/>
              <a:ext cx="3186239" cy="973761"/>
              <a:chOff x="14561204" y="8869632"/>
              <a:chExt cx="3186239" cy="973761"/>
            </a:xfrm>
          </p:grpSpPr>
          <p:sp>
            <p:nvSpPr>
              <p:cNvPr id="54" name="TextBox 20">
                <a:extLst>
                  <a:ext uri="{FF2B5EF4-FFF2-40B4-BE49-F238E27FC236}">
                    <a16:creationId xmlns:a16="http://schemas.microsoft.com/office/drawing/2014/main" xmlns="" id="{F9EE2AD3-91B6-412B-8CD9-3394A66DD28C}"/>
                  </a:ext>
                </a:extLst>
              </p:cNvPr>
              <p:cNvSpPr txBox="1"/>
              <p:nvPr/>
            </p:nvSpPr>
            <p:spPr>
              <a:xfrm>
                <a:off x="14572783" y="8869632"/>
                <a:ext cx="3174660" cy="50706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599"/>
                  </a:lnSpc>
                </a:pPr>
                <a:r>
                  <a:rPr lang="en-US" b="1" spc="-119" dirty="0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Q1      Q2      Q3      Q4</a:t>
                </a:r>
              </a:p>
            </p:txBody>
          </p:sp>
          <p:sp>
            <p:nvSpPr>
              <p:cNvPr id="55" name="TextBox 20">
                <a:extLst>
                  <a:ext uri="{FF2B5EF4-FFF2-40B4-BE49-F238E27FC236}">
                    <a16:creationId xmlns:a16="http://schemas.microsoft.com/office/drawing/2014/main" xmlns="" id="{DB16B9B5-5F6B-4C08-95D1-7112483F7451}"/>
                  </a:ext>
                </a:extLst>
              </p:cNvPr>
              <p:cNvSpPr txBox="1"/>
              <p:nvPr/>
            </p:nvSpPr>
            <p:spPr>
              <a:xfrm>
                <a:off x="14561204" y="9338703"/>
                <a:ext cx="3174660" cy="50469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599"/>
                  </a:lnSpc>
                </a:pPr>
                <a:r>
                  <a:rPr lang="en-US" b="1" spc="-119" dirty="0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….      ….      ….      ….</a:t>
                </a:r>
              </a:p>
            </p:txBody>
          </p:sp>
        </p:grpSp>
      </p:grpSp>
      <p:sp>
        <p:nvSpPr>
          <p:cNvPr id="56" name="TextBox 20">
            <a:extLst>
              <a:ext uri="{FF2B5EF4-FFF2-40B4-BE49-F238E27FC236}">
                <a16:creationId xmlns:a16="http://schemas.microsoft.com/office/drawing/2014/main" xmlns="" id="{86C7745E-6917-4CE4-91DD-DC514E713044}"/>
              </a:ext>
            </a:extLst>
          </p:cNvPr>
          <p:cNvSpPr txBox="1"/>
          <p:nvPr/>
        </p:nvSpPr>
        <p:spPr>
          <a:xfrm>
            <a:off x="15888283" y="8786159"/>
            <a:ext cx="887881" cy="54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sz="2800" b="1" spc="-119" dirty="0">
                <a:solidFill>
                  <a:srgbClr val="000000"/>
                </a:solidFill>
                <a:highlight>
                  <a:srgbClr val="FFFF00"/>
                </a:highlight>
                <a:latin typeface="Poppins Bold"/>
                <a:ea typeface="Poppins Bold"/>
                <a:cs typeface="Poppins Bold"/>
                <a:sym typeface="Poppins Bold"/>
              </a:rPr>
              <a:t>TRL</a:t>
            </a: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xmlns="" id="{4FB31644-7ECF-4B2D-914C-38573FDB4D4E}"/>
              </a:ext>
            </a:extLst>
          </p:cNvPr>
          <p:cNvSpPr txBox="1"/>
          <p:nvPr/>
        </p:nvSpPr>
        <p:spPr>
          <a:xfrm>
            <a:off x="14589055" y="9227904"/>
            <a:ext cx="3174660" cy="507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th-TH" b="1" spc="-1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ระบุ ..............................</a:t>
            </a:r>
            <a:endParaRPr lang="en-US" b="1" spc="-119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0" name="TextBox 20">
            <a:extLst>
              <a:ext uri="{FF2B5EF4-FFF2-40B4-BE49-F238E27FC236}">
                <a16:creationId xmlns:a16="http://schemas.microsoft.com/office/drawing/2014/main" xmlns="" id="{2AA9A622-18C7-40DC-8965-1C38D94C4088}"/>
              </a:ext>
            </a:extLst>
          </p:cNvPr>
          <p:cNvSpPr txBox="1"/>
          <p:nvPr/>
        </p:nvSpPr>
        <p:spPr>
          <a:xfrm>
            <a:off x="7774652" y="5506804"/>
            <a:ext cx="6314100" cy="528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9"/>
              </a:lnSpc>
            </a:pPr>
            <a:r>
              <a:rPr lang="th-TH" sz="2400" b="1" spc="-1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การมีส่วนร่วมระหว่างเครือข่าย (ภายใน/ภายนอก)</a:t>
            </a:r>
            <a:endParaRPr lang="en-US" sz="2400" b="1" spc="-119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1" name="AutoShape 11">
            <a:extLst>
              <a:ext uri="{FF2B5EF4-FFF2-40B4-BE49-F238E27FC236}">
                <a16:creationId xmlns:a16="http://schemas.microsoft.com/office/drawing/2014/main" xmlns="" id="{E0B3135F-6329-4729-BF5A-EAD21873EF72}"/>
              </a:ext>
            </a:extLst>
          </p:cNvPr>
          <p:cNvSpPr/>
          <p:nvPr/>
        </p:nvSpPr>
        <p:spPr>
          <a:xfrm>
            <a:off x="7867104" y="6123151"/>
            <a:ext cx="1532001" cy="0"/>
          </a:xfrm>
          <a:prstGeom prst="line">
            <a:avLst/>
          </a:prstGeom>
          <a:ln w="63500" cap="rnd">
            <a:solidFill>
              <a:srgbClr val="28303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7DB0BC06-C427-45C9-A512-5B611278274B}"/>
              </a:ext>
            </a:extLst>
          </p:cNvPr>
          <p:cNvSpPr/>
          <p:nvPr/>
        </p:nvSpPr>
        <p:spPr>
          <a:xfrm>
            <a:off x="7595811" y="5454739"/>
            <a:ext cx="6729790" cy="4578683"/>
          </a:xfrm>
          <a:prstGeom prst="roundRect">
            <a:avLst>
              <a:gd name="adj" fmla="val 61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CCF4E1F-AFBC-4A1C-BEC0-1270B3AD6878}"/>
              </a:ext>
            </a:extLst>
          </p:cNvPr>
          <p:cNvGrpSpPr/>
          <p:nvPr/>
        </p:nvGrpSpPr>
        <p:grpSpPr>
          <a:xfrm>
            <a:off x="5181600" y="2402744"/>
            <a:ext cx="3186239" cy="1421578"/>
            <a:chOff x="14594631" y="5206263"/>
            <a:chExt cx="3186239" cy="1421578"/>
          </a:xfrm>
        </p:grpSpPr>
        <p:sp>
          <p:nvSpPr>
            <p:cNvPr id="66" name="TextBox 20">
              <a:extLst>
                <a:ext uri="{FF2B5EF4-FFF2-40B4-BE49-F238E27FC236}">
                  <a16:creationId xmlns:a16="http://schemas.microsoft.com/office/drawing/2014/main" xmlns="" id="{8D45A27A-B65E-406F-A054-B1F41B64EDDD}"/>
                </a:ext>
              </a:extLst>
            </p:cNvPr>
            <p:cNvSpPr txBox="1"/>
            <p:nvPr/>
          </p:nvSpPr>
          <p:spPr>
            <a:xfrm>
              <a:off x="15902300" y="5206263"/>
              <a:ext cx="633100" cy="5429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99"/>
                </a:lnSpc>
              </a:pPr>
              <a:r>
                <a:rPr lang="en-US" sz="2400" b="1" spc="-119" dirty="0">
                  <a:solidFill>
                    <a:srgbClr val="000000"/>
                  </a:solidFill>
                  <a:highlight>
                    <a:srgbClr val="FFFF00"/>
                  </a:highlight>
                  <a:latin typeface="Poppins Bold"/>
                  <a:ea typeface="Poppins Bold"/>
                  <a:cs typeface="Poppins Bold"/>
                  <a:sym typeface="Poppins Bold"/>
                </a:rPr>
                <a:t>ISI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DFA97205-2D2A-4450-A58D-EC9091AEDC50}"/>
                </a:ext>
              </a:extLst>
            </p:cNvPr>
            <p:cNvGrpSpPr/>
            <p:nvPr/>
          </p:nvGrpSpPr>
          <p:grpSpPr>
            <a:xfrm>
              <a:off x="14594631" y="5654080"/>
              <a:ext cx="3186239" cy="973761"/>
              <a:chOff x="14561204" y="8869632"/>
              <a:chExt cx="3186239" cy="973761"/>
            </a:xfrm>
          </p:grpSpPr>
          <p:sp>
            <p:nvSpPr>
              <p:cNvPr id="68" name="TextBox 20">
                <a:extLst>
                  <a:ext uri="{FF2B5EF4-FFF2-40B4-BE49-F238E27FC236}">
                    <a16:creationId xmlns:a16="http://schemas.microsoft.com/office/drawing/2014/main" xmlns="" id="{29761394-51C3-4C5D-BF1D-850F0B5583CA}"/>
                  </a:ext>
                </a:extLst>
              </p:cNvPr>
              <p:cNvSpPr txBox="1"/>
              <p:nvPr/>
            </p:nvSpPr>
            <p:spPr>
              <a:xfrm>
                <a:off x="14572783" y="8869632"/>
                <a:ext cx="3174660" cy="50706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599"/>
                  </a:lnSpc>
                </a:pPr>
                <a:r>
                  <a:rPr lang="en-US" sz="1600" b="1" spc="-119" dirty="0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Q1      Q2      Q3      Q4</a:t>
                </a:r>
              </a:p>
            </p:txBody>
          </p:sp>
          <p:sp>
            <p:nvSpPr>
              <p:cNvPr id="69" name="TextBox 20">
                <a:extLst>
                  <a:ext uri="{FF2B5EF4-FFF2-40B4-BE49-F238E27FC236}">
                    <a16:creationId xmlns:a16="http://schemas.microsoft.com/office/drawing/2014/main" xmlns="" id="{90E03840-E703-4AFD-B551-2112E441FB0C}"/>
                  </a:ext>
                </a:extLst>
              </p:cNvPr>
              <p:cNvSpPr txBox="1"/>
              <p:nvPr/>
            </p:nvSpPr>
            <p:spPr>
              <a:xfrm>
                <a:off x="14561204" y="9338703"/>
                <a:ext cx="3174660" cy="50469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599"/>
                  </a:lnSpc>
                </a:pPr>
                <a:r>
                  <a:rPr lang="en-US" sz="1600" b="1" spc="-119" dirty="0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….      ….      ….      ….</a:t>
                </a: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F06BA3EC-B1C5-4DEC-8505-BE6E2E0A892E}"/>
              </a:ext>
            </a:extLst>
          </p:cNvPr>
          <p:cNvGrpSpPr/>
          <p:nvPr/>
        </p:nvGrpSpPr>
        <p:grpSpPr>
          <a:xfrm>
            <a:off x="7570132" y="2380939"/>
            <a:ext cx="3186239" cy="1408315"/>
            <a:chOff x="14594631" y="7038764"/>
            <a:chExt cx="3186239" cy="1408315"/>
          </a:xfrm>
        </p:grpSpPr>
        <p:sp>
          <p:nvSpPr>
            <p:cNvPr id="72" name="TextBox 20">
              <a:extLst>
                <a:ext uri="{FF2B5EF4-FFF2-40B4-BE49-F238E27FC236}">
                  <a16:creationId xmlns:a16="http://schemas.microsoft.com/office/drawing/2014/main" xmlns="" id="{19EE018E-4657-4519-B2E3-AD9EAE2925CB}"/>
                </a:ext>
              </a:extLst>
            </p:cNvPr>
            <p:cNvSpPr txBox="1"/>
            <p:nvPr/>
          </p:nvSpPr>
          <p:spPr>
            <a:xfrm>
              <a:off x="15339130" y="7038764"/>
              <a:ext cx="1964210" cy="5429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2400" b="1" spc="-119" dirty="0">
                  <a:solidFill>
                    <a:srgbClr val="000000"/>
                  </a:solidFill>
                  <a:highlight>
                    <a:srgbClr val="FFFF00"/>
                  </a:highlight>
                  <a:latin typeface="Poppins Bold"/>
                  <a:ea typeface="Poppins Bold"/>
                  <a:cs typeface="Poppins Bold"/>
                  <a:sym typeface="Poppins Bold"/>
                </a:rPr>
                <a:t>SCOPUS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DAB02009-5389-4EC4-812E-245526FF851A}"/>
                </a:ext>
              </a:extLst>
            </p:cNvPr>
            <p:cNvGrpSpPr/>
            <p:nvPr/>
          </p:nvGrpSpPr>
          <p:grpSpPr>
            <a:xfrm>
              <a:off x="14594631" y="7473318"/>
              <a:ext cx="3186239" cy="973761"/>
              <a:chOff x="14561204" y="8869632"/>
              <a:chExt cx="3186239" cy="973761"/>
            </a:xfrm>
          </p:grpSpPr>
          <p:sp>
            <p:nvSpPr>
              <p:cNvPr id="74" name="TextBox 20">
                <a:extLst>
                  <a:ext uri="{FF2B5EF4-FFF2-40B4-BE49-F238E27FC236}">
                    <a16:creationId xmlns:a16="http://schemas.microsoft.com/office/drawing/2014/main" xmlns="" id="{09F641B1-1F6B-4797-ACBC-349BF7938FB3}"/>
                  </a:ext>
                </a:extLst>
              </p:cNvPr>
              <p:cNvSpPr txBox="1"/>
              <p:nvPr/>
            </p:nvSpPr>
            <p:spPr>
              <a:xfrm>
                <a:off x="14572783" y="8869632"/>
                <a:ext cx="3174660" cy="50706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599"/>
                  </a:lnSpc>
                </a:pPr>
                <a:r>
                  <a:rPr lang="en-US" sz="1600" b="1" spc="-119" dirty="0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Q1      Q2      Q3      Q4</a:t>
                </a:r>
              </a:p>
            </p:txBody>
          </p:sp>
          <p:sp>
            <p:nvSpPr>
              <p:cNvPr id="75" name="TextBox 20">
                <a:extLst>
                  <a:ext uri="{FF2B5EF4-FFF2-40B4-BE49-F238E27FC236}">
                    <a16:creationId xmlns:a16="http://schemas.microsoft.com/office/drawing/2014/main" xmlns="" id="{217CFCB9-2388-410B-B7CA-2A772372B91C}"/>
                  </a:ext>
                </a:extLst>
              </p:cNvPr>
              <p:cNvSpPr txBox="1"/>
              <p:nvPr/>
            </p:nvSpPr>
            <p:spPr>
              <a:xfrm>
                <a:off x="14561204" y="9338703"/>
                <a:ext cx="3174660" cy="50469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599"/>
                  </a:lnSpc>
                </a:pPr>
                <a:r>
                  <a:rPr lang="en-US" sz="1600" b="1" spc="-119" dirty="0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….      ….      ….      ….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B360833B-DC99-4C8C-AAA5-41E957D71361}"/>
              </a:ext>
            </a:extLst>
          </p:cNvPr>
          <p:cNvGrpSpPr/>
          <p:nvPr/>
        </p:nvGrpSpPr>
        <p:grpSpPr>
          <a:xfrm>
            <a:off x="11465614" y="2430033"/>
            <a:ext cx="3050364" cy="1405089"/>
            <a:chOff x="14594631" y="5206263"/>
            <a:chExt cx="3186239" cy="1445494"/>
          </a:xfrm>
        </p:grpSpPr>
        <p:sp>
          <p:nvSpPr>
            <p:cNvPr id="77" name="TextBox 20">
              <a:extLst>
                <a:ext uri="{FF2B5EF4-FFF2-40B4-BE49-F238E27FC236}">
                  <a16:creationId xmlns:a16="http://schemas.microsoft.com/office/drawing/2014/main" xmlns="" id="{C5FDDEC0-3D5D-429B-87F4-6669DC160BBB}"/>
                </a:ext>
              </a:extLst>
            </p:cNvPr>
            <p:cNvSpPr txBox="1"/>
            <p:nvPr/>
          </p:nvSpPr>
          <p:spPr>
            <a:xfrm>
              <a:off x="15902300" y="5206263"/>
              <a:ext cx="633100" cy="543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99"/>
                </a:lnSpc>
              </a:pPr>
              <a:r>
                <a:rPr lang="en-US" sz="2400" b="1" spc="-119" dirty="0">
                  <a:solidFill>
                    <a:srgbClr val="000000"/>
                  </a:solidFill>
                  <a:highlight>
                    <a:srgbClr val="FFFF00"/>
                  </a:highlight>
                  <a:latin typeface="Poppins Bold"/>
                  <a:ea typeface="Poppins Bold"/>
                  <a:cs typeface="Poppins Bold"/>
                  <a:sym typeface="Poppins Bold"/>
                </a:rPr>
                <a:t>ISI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0F4510A6-DB20-423E-8EC4-B7F50D03E78B}"/>
                </a:ext>
              </a:extLst>
            </p:cNvPr>
            <p:cNvGrpSpPr/>
            <p:nvPr/>
          </p:nvGrpSpPr>
          <p:grpSpPr>
            <a:xfrm>
              <a:off x="14594631" y="5654080"/>
              <a:ext cx="3186239" cy="997677"/>
              <a:chOff x="14561204" y="8869632"/>
              <a:chExt cx="3186239" cy="997677"/>
            </a:xfrm>
          </p:grpSpPr>
          <p:sp>
            <p:nvSpPr>
              <p:cNvPr id="79" name="TextBox 20">
                <a:extLst>
                  <a:ext uri="{FF2B5EF4-FFF2-40B4-BE49-F238E27FC236}">
                    <a16:creationId xmlns:a16="http://schemas.microsoft.com/office/drawing/2014/main" xmlns="" id="{EBEF7351-5DD4-4460-AC47-09EB145F32A6}"/>
                  </a:ext>
                </a:extLst>
              </p:cNvPr>
              <p:cNvSpPr txBox="1"/>
              <p:nvPr/>
            </p:nvSpPr>
            <p:spPr>
              <a:xfrm>
                <a:off x="14572783" y="8869632"/>
                <a:ext cx="3174660" cy="52860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599"/>
                  </a:lnSpc>
                </a:pPr>
                <a:r>
                  <a:rPr lang="en-US" sz="1600" b="1" spc="-119" dirty="0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Q1      Q2      Q3      Q4</a:t>
                </a:r>
              </a:p>
            </p:txBody>
          </p:sp>
          <p:sp>
            <p:nvSpPr>
              <p:cNvPr id="80" name="TextBox 20">
                <a:extLst>
                  <a:ext uri="{FF2B5EF4-FFF2-40B4-BE49-F238E27FC236}">
                    <a16:creationId xmlns:a16="http://schemas.microsoft.com/office/drawing/2014/main" xmlns="" id="{7CBCF0C9-4ECB-426B-B910-DE8686AE4660}"/>
                  </a:ext>
                </a:extLst>
              </p:cNvPr>
              <p:cNvSpPr txBox="1"/>
              <p:nvPr/>
            </p:nvSpPr>
            <p:spPr>
              <a:xfrm>
                <a:off x="14561204" y="9338703"/>
                <a:ext cx="3174660" cy="52860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599"/>
                  </a:lnSpc>
                </a:pPr>
                <a:r>
                  <a:rPr lang="en-US" sz="1600" b="1" spc="-119" dirty="0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….      ….      ….      ….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95AA1075-A927-4476-9481-8EFE306E403F}"/>
              </a:ext>
            </a:extLst>
          </p:cNvPr>
          <p:cNvGrpSpPr/>
          <p:nvPr/>
        </p:nvGrpSpPr>
        <p:grpSpPr>
          <a:xfrm>
            <a:off x="13376002" y="2443867"/>
            <a:ext cx="3050364" cy="1392197"/>
            <a:chOff x="14594631" y="7038764"/>
            <a:chExt cx="3186239" cy="1432231"/>
          </a:xfrm>
        </p:grpSpPr>
        <p:sp>
          <p:nvSpPr>
            <p:cNvPr id="82" name="TextBox 20">
              <a:extLst>
                <a:ext uri="{FF2B5EF4-FFF2-40B4-BE49-F238E27FC236}">
                  <a16:creationId xmlns:a16="http://schemas.microsoft.com/office/drawing/2014/main" xmlns="" id="{B3A222CF-72BA-4FF1-9341-261667550B3E}"/>
                </a:ext>
              </a:extLst>
            </p:cNvPr>
            <p:cNvSpPr txBox="1"/>
            <p:nvPr/>
          </p:nvSpPr>
          <p:spPr>
            <a:xfrm>
              <a:off x="15339130" y="7038764"/>
              <a:ext cx="1964210" cy="543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2400" b="1" spc="-119" dirty="0">
                  <a:solidFill>
                    <a:srgbClr val="000000"/>
                  </a:solidFill>
                  <a:highlight>
                    <a:srgbClr val="FFFF00"/>
                  </a:highlight>
                  <a:latin typeface="Poppins Bold"/>
                  <a:ea typeface="Poppins Bold"/>
                  <a:cs typeface="Poppins Bold"/>
                  <a:sym typeface="Poppins Bold"/>
                </a:rPr>
                <a:t>SCOPUS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5F23728C-3866-4D29-90E4-7E26962F7848}"/>
                </a:ext>
              </a:extLst>
            </p:cNvPr>
            <p:cNvGrpSpPr/>
            <p:nvPr/>
          </p:nvGrpSpPr>
          <p:grpSpPr>
            <a:xfrm>
              <a:off x="14594631" y="7473318"/>
              <a:ext cx="3186239" cy="997677"/>
              <a:chOff x="14561204" y="8869632"/>
              <a:chExt cx="3186239" cy="997677"/>
            </a:xfrm>
          </p:grpSpPr>
          <p:sp>
            <p:nvSpPr>
              <p:cNvPr id="84" name="TextBox 20">
                <a:extLst>
                  <a:ext uri="{FF2B5EF4-FFF2-40B4-BE49-F238E27FC236}">
                    <a16:creationId xmlns:a16="http://schemas.microsoft.com/office/drawing/2014/main" xmlns="" id="{7C4D111C-15B8-4625-91E0-BB5B0F5C2D4A}"/>
                  </a:ext>
                </a:extLst>
              </p:cNvPr>
              <p:cNvSpPr txBox="1"/>
              <p:nvPr/>
            </p:nvSpPr>
            <p:spPr>
              <a:xfrm>
                <a:off x="14572783" y="8869632"/>
                <a:ext cx="3174660" cy="52860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599"/>
                  </a:lnSpc>
                </a:pPr>
                <a:r>
                  <a:rPr lang="en-US" sz="1600" b="1" spc="-119" dirty="0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Q1      Q2      Q3      Q4</a:t>
                </a:r>
              </a:p>
            </p:txBody>
          </p:sp>
          <p:sp>
            <p:nvSpPr>
              <p:cNvPr id="85" name="TextBox 20">
                <a:extLst>
                  <a:ext uri="{FF2B5EF4-FFF2-40B4-BE49-F238E27FC236}">
                    <a16:creationId xmlns:a16="http://schemas.microsoft.com/office/drawing/2014/main" xmlns="" id="{79F7881F-E003-4138-9FF0-3AB2E027E430}"/>
                  </a:ext>
                </a:extLst>
              </p:cNvPr>
              <p:cNvSpPr txBox="1"/>
              <p:nvPr/>
            </p:nvSpPr>
            <p:spPr>
              <a:xfrm>
                <a:off x="14561204" y="9338703"/>
                <a:ext cx="3174660" cy="52860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599"/>
                  </a:lnSpc>
                </a:pPr>
                <a:r>
                  <a:rPr lang="en-US" sz="1600" b="1" spc="-119" dirty="0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….      ….      ….      ….</a:t>
                </a: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D7153EA2-92D0-4547-A0AA-B2FAF5D8FE8E}"/>
              </a:ext>
            </a:extLst>
          </p:cNvPr>
          <p:cNvGrpSpPr/>
          <p:nvPr/>
        </p:nvGrpSpPr>
        <p:grpSpPr>
          <a:xfrm>
            <a:off x="10580369" y="2424243"/>
            <a:ext cx="1061301" cy="1343236"/>
            <a:chOff x="10580369" y="2424243"/>
            <a:chExt cx="1061301" cy="1343236"/>
          </a:xfrm>
        </p:grpSpPr>
        <p:sp>
          <p:nvSpPr>
            <p:cNvPr id="86" name="TextBox 20">
              <a:extLst>
                <a:ext uri="{FF2B5EF4-FFF2-40B4-BE49-F238E27FC236}">
                  <a16:creationId xmlns:a16="http://schemas.microsoft.com/office/drawing/2014/main" xmlns="" id="{E8D6315C-0F91-4501-B4B6-462A34C7708F}"/>
                </a:ext>
              </a:extLst>
            </p:cNvPr>
            <p:cNvSpPr txBox="1"/>
            <p:nvPr/>
          </p:nvSpPr>
          <p:spPr>
            <a:xfrm>
              <a:off x="10745645" y="2424243"/>
              <a:ext cx="887881" cy="5429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2400" b="1" spc="-119" dirty="0">
                  <a:solidFill>
                    <a:srgbClr val="000000"/>
                  </a:solidFill>
                  <a:highlight>
                    <a:srgbClr val="FFFF00"/>
                  </a:highlight>
                  <a:latin typeface="Poppins Bold"/>
                  <a:ea typeface="Poppins Bold"/>
                  <a:cs typeface="Poppins Bold"/>
                  <a:sym typeface="Poppins Bold"/>
                </a:rPr>
                <a:t>TRL</a:t>
              </a:r>
            </a:p>
          </p:txBody>
        </p:sp>
        <p:sp>
          <p:nvSpPr>
            <p:cNvPr id="87" name="TextBox 20">
              <a:extLst>
                <a:ext uri="{FF2B5EF4-FFF2-40B4-BE49-F238E27FC236}">
                  <a16:creationId xmlns:a16="http://schemas.microsoft.com/office/drawing/2014/main" xmlns="" id="{AA6C357C-F073-42F1-A99D-D55FCBE65F05}"/>
                </a:ext>
              </a:extLst>
            </p:cNvPr>
            <p:cNvSpPr txBox="1"/>
            <p:nvPr/>
          </p:nvSpPr>
          <p:spPr>
            <a:xfrm>
              <a:off x="10580369" y="3260417"/>
              <a:ext cx="1061301" cy="5070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th-TH" sz="1600" b="1" spc="-119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ระบุ ...........</a:t>
              </a:r>
              <a:endParaRPr lang="en-US" sz="1600" b="1" spc="-1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3DC6817B-0395-4189-83C9-F859319C3DE3}"/>
              </a:ext>
            </a:extLst>
          </p:cNvPr>
          <p:cNvGrpSpPr/>
          <p:nvPr/>
        </p:nvGrpSpPr>
        <p:grpSpPr>
          <a:xfrm>
            <a:off x="16411171" y="2413342"/>
            <a:ext cx="1061301" cy="1343236"/>
            <a:chOff x="10580369" y="2424243"/>
            <a:chExt cx="1061301" cy="1343236"/>
          </a:xfrm>
        </p:grpSpPr>
        <p:sp>
          <p:nvSpPr>
            <p:cNvPr id="90" name="TextBox 20">
              <a:extLst>
                <a:ext uri="{FF2B5EF4-FFF2-40B4-BE49-F238E27FC236}">
                  <a16:creationId xmlns:a16="http://schemas.microsoft.com/office/drawing/2014/main" xmlns="" id="{A2EC904F-A856-44F5-ADCA-A94DD00131AA}"/>
                </a:ext>
              </a:extLst>
            </p:cNvPr>
            <p:cNvSpPr txBox="1"/>
            <p:nvPr/>
          </p:nvSpPr>
          <p:spPr>
            <a:xfrm>
              <a:off x="10745645" y="2424243"/>
              <a:ext cx="887881" cy="5429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2400" b="1" spc="-119" dirty="0">
                  <a:solidFill>
                    <a:srgbClr val="000000"/>
                  </a:solidFill>
                  <a:highlight>
                    <a:srgbClr val="FFFF00"/>
                  </a:highlight>
                  <a:latin typeface="Poppins Bold"/>
                  <a:ea typeface="Poppins Bold"/>
                  <a:cs typeface="Poppins Bold"/>
                  <a:sym typeface="Poppins Bold"/>
                </a:rPr>
                <a:t>TRL</a:t>
              </a:r>
            </a:p>
          </p:txBody>
        </p:sp>
        <p:sp>
          <p:nvSpPr>
            <p:cNvPr id="91" name="TextBox 20">
              <a:extLst>
                <a:ext uri="{FF2B5EF4-FFF2-40B4-BE49-F238E27FC236}">
                  <a16:creationId xmlns:a16="http://schemas.microsoft.com/office/drawing/2014/main" xmlns="" id="{A3696F4C-0658-41D2-BDF9-7DB800B26DF4}"/>
                </a:ext>
              </a:extLst>
            </p:cNvPr>
            <p:cNvSpPr txBox="1"/>
            <p:nvPr/>
          </p:nvSpPr>
          <p:spPr>
            <a:xfrm>
              <a:off x="10580369" y="3260417"/>
              <a:ext cx="1061301" cy="5070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th-TH" sz="1600" b="1" spc="-119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ระบุ ...........</a:t>
              </a:r>
              <a:endParaRPr lang="en-US" sz="1600" b="1" spc="-1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92" name="TextBox 20">
            <a:extLst>
              <a:ext uri="{FF2B5EF4-FFF2-40B4-BE49-F238E27FC236}">
                <a16:creationId xmlns:a16="http://schemas.microsoft.com/office/drawing/2014/main" xmlns="" id="{67D3F1F8-DBBA-4D85-9AFF-FA60671B4B31}"/>
              </a:ext>
            </a:extLst>
          </p:cNvPr>
          <p:cNvSpPr txBox="1"/>
          <p:nvPr/>
        </p:nvSpPr>
        <p:spPr>
          <a:xfrm>
            <a:off x="7751270" y="7152788"/>
            <a:ext cx="2201404" cy="54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99"/>
              </a:lnSpc>
            </a:pPr>
            <a:r>
              <a:rPr lang="th-TH" sz="2400" b="1" spc="-1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ผลลัพธ์ที่เกิดขึ้น</a:t>
            </a:r>
            <a:endParaRPr lang="en-US" sz="2400" b="1" spc="-119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3" name="AutoShape 11">
            <a:extLst>
              <a:ext uri="{FF2B5EF4-FFF2-40B4-BE49-F238E27FC236}">
                <a16:creationId xmlns:a16="http://schemas.microsoft.com/office/drawing/2014/main" xmlns="" id="{C2606E19-E7C4-4915-A520-992C2DFA2B75}"/>
              </a:ext>
            </a:extLst>
          </p:cNvPr>
          <p:cNvSpPr/>
          <p:nvPr/>
        </p:nvSpPr>
        <p:spPr>
          <a:xfrm>
            <a:off x="7843722" y="7769135"/>
            <a:ext cx="1532001" cy="0"/>
          </a:xfrm>
          <a:prstGeom prst="line">
            <a:avLst/>
          </a:prstGeom>
          <a:ln w="63500" cap="rnd">
            <a:solidFill>
              <a:srgbClr val="283035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345403">
            <a:off x="10374223" y="8527618"/>
            <a:ext cx="7324845" cy="4712396"/>
            <a:chOff x="0" y="0"/>
            <a:chExt cx="2287099" cy="14713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7099" cy="1471392"/>
            </a:xfrm>
            <a:custGeom>
              <a:avLst/>
              <a:gdLst/>
              <a:ahLst/>
              <a:cxnLst/>
              <a:rect l="l" t="t" r="r" b="b"/>
              <a:pathLst>
                <a:path w="2287099" h="1471392">
                  <a:moveTo>
                    <a:pt x="203200" y="0"/>
                  </a:moveTo>
                  <a:lnTo>
                    <a:pt x="2287099" y="0"/>
                  </a:lnTo>
                  <a:lnTo>
                    <a:pt x="2083899" y="1471392"/>
                  </a:lnTo>
                  <a:lnTo>
                    <a:pt x="0" y="147139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B400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2083899" cy="1528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007092">
            <a:off x="11092585" y="-6480598"/>
            <a:ext cx="6997963" cy="21703559"/>
            <a:chOff x="0" y="0"/>
            <a:chExt cx="1843085" cy="5716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3085" cy="5716164"/>
            </a:xfrm>
            <a:custGeom>
              <a:avLst/>
              <a:gdLst/>
              <a:ahLst/>
              <a:cxnLst/>
              <a:rect l="l" t="t" r="r" b="b"/>
              <a:pathLst>
                <a:path w="1843085" h="5716164">
                  <a:moveTo>
                    <a:pt x="0" y="0"/>
                  </a:moveTo>
                  <a:lnTo>
                    <a:pt x="1843085" y="0"/>
                  </a:lnTo>
                  <a:lnTo>
                    <a:pt x="1843085" y="5716164"/>
                  </a:lnTo>
                  <a:lnTo>
                    <a:pt x="0" y="5716164"/>
                  </a:lnTo>
                  <a:close/>
                </a:path>
              </a:pathLst>
            </a:custGeom>
            <a:solidFill>
              <a:srgbClr val="005555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843085" cy="57733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307050" y="537332"/>
            <a:ext cx="8402299" cy="9212336"/>
            <a:chOff x="0" y="0"/>
            <a:chExt cx="35250222" cy="386485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250121" cy="38648512"/>
            </a:xfrm>
            <a:custGeom>
              <a:avLst/>
              <a:gdLst/>
              <a:ahLst/>
              <a:cxnLst/>
              <a:rect l="l" t="t" r="r" b="b"/>
              <a:pathLst>
                <a:path w="35250121" h="38648512">
                  <a:moveTo>
                    <a:pt x="0" y="0"/>
                  </a:moveTo>
                  <a:lnTo>
                    <a:pt x="25483438" y="38648512"/>
                  </a:lnTo>
                  <a:lnTo>
                    <a:pt x="35250121" y="38648512"/>
                  </a:lnTo>
                  <a:lnTo>
                    <a:pt x="35250121" y="3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3926" r="-30534"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10" name="Group 10"/>
          <p:cNvGrpSpPr/>
          <p:nvPr/>
        </p:nvGrpSpPr>
        <p:grpSpPr>
          <a:xfrm rot="-2007092">
            <a:off x="17698226" y="-8677317"/>
            <a:ext cx="3881376" cy="21703559"/>
            <a:chOff x="0" y="0"/>
            <a:chExt cx="1022255" cy="57161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22255" cy="5716164"/>
            </a:xfrm>
            <a:custGeom>
              <a:avLst/>
              <a:gdLst/>
              <a:ahLst/>
              <a:cxnLst/>
              <a:rect l="l" t="t" r="r" b="b"/>
              <a:pathLst>
                <a:path w="1022255" h="5716164">
                  <a:moveTo>
                    <a:pt x="0" y="0"/>
                  </a:moveTo>
                  <a:lnTo>
                    <a:pt x="1022255" y="0"/>
                  </a:lnTo>
                  <a:lnTo>
                    <a:pt x="1022255" y="5716164"/>
                  </a:lnTo>
                  <a:lnTo>
                    <a:pt x="0" y="5716164"/>
                  </a:lnTo>
                  <a:close/>
                </a:path>
              </a:pathLst>
            </a:custGeom>
            <a:solidFill>
              <a:srgbClr val="F8B400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022255" cy="57733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7418429">
            <a:off x="4112427" y="1148204"/>
            <a:ext cx="10063146" cy="633878"/>
            <a:chOff x="0" y="0"/>
            <a:chExt cx="4721923" cy="2974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21923" cy="297434"/>
            </a:xfrm>
            <a:custGeom>
              <a:avLst/>
              <a:gdLst/>
              <a:ahLst/>
              <a:cxnLst/>
              <a:rect l="l" t="t" r="r" b="b"/>
              <a:pathLst>
                <a:path w="4721923" h="297434">
                  <a:moveTo>
                    <a:pt x="203200" y="0"/>
                  </a:moveTo>
                  <a:lnTo>
                    <a:pt x="4721923" y="0"/>
                  </a:lnTo>
                  <a:lnTo>
                    <a:pt x="4518723" y="297434"/>
                  </a:lnTo>
                  <a:lnTo>
                    <a:pt x="0" y="29743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B400">
                <a:alpha val="53725"/>
              </a:srgbClr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4518723" cy="354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7418429">
            <a:off x="14607341" y="6464127"/>
            <a:ext cx="10063146" cy="633878"/>
            <a:chOff x="0" y="0"/>
            <a:chExt cx="4721923" cy="2974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721923" cy="297434"/>
            </a:xfrm>
            <a:custGeom>
              <a:avLst/>
              <a:gdLst/>
              <a:ahLst/>
              <a:cxnLst/>
              <a:rect l="l" t="t" r="r" b="b"/>
              <a:pathLst>
                <a:path w="4721923" h="297434">
                  <a:moveTo>
                    <a:pt x="203200" y="0"/>
                  </a:moveTo>
                  <a:lnTo>
                    <a:pt x="4721923" y="0"/>
                  </a:lnTo>
                  <a:lnTo>
                    <a:pt x="4518723" y="297434"/>
                  </a:lnTo>
                  <a:lnTo>
                    <a:pt x="0" y="29743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B400">
                <a:alpha val="64706"/>
              </a:srgbClr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57150"/>
              <a:ext cx="4518723" cy="354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7418429">
            <a:off x="5416944" y="681012"/>
            <a:ext cx="5971716" cy="895720"/>
            <a:chOff x="0" y="0"/>
            <a:chExt cx="1982978" cy="2974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82978" cy="297434"/>
            </a:xfrm>
            <a:custGeom>
              <a:avLst/>
              <a:gdLst/>
              <a:ahLst/>
              <a:cxnLst/>
              <a:rect l="l" t="t" r="r" b="b"/>
              <a:pathLst>
                <a:path w="1982978" h="297434">
                  <a:moveTo>
                    <a:pt x="203200" y="0"/>
                  </a:moveTo>
                  <a:lnTo>
                    <a:pt x="1982978" y="0"/>
                  </a:lnTo>
                  <a:lnTo>
                    <a:pt x="1779778" y="297434"/>
                  </a:lnTo>
                  <a:lnTo>
                    <a:pt x="0" y="29743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B400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1600" y="-57150"/>
              <a:ext cx="1779778" cy="354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3977093"/>
            <a:ext cx="8999307" cy="1756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40"/>
              </a:lnSpc>
            </a:pPr>
            <a:r>
              <a:rPr lang="en-US" sz="1230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THANK YOU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5488141"/>
            <a:ext cx="9768598" cy="721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35"/>
              </a:lnSpc>
            </a:pPr>
            <a:r>
              <a:rPr lang="en-US" sz="5031" spc="98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YOUR ATTENTION</a:t>
            </a:r>
          </a:p>
        </p:txBody>
      </p:sp>
      <p:pic>
        <p:nvPicPr>
          <p:cNvPr id="29" name="Picture 28" descr="A logo of a building&#10;&#10;AI-generated content may be incorrect.">
            <a:extLst>
              <a:ext uri="{FF2B5EF4-FFF2-40B4-BE49-F238E27FC236}">
                <a16:creationId xmlns:a16="http://schemas.microsoft.com/office/drawing/2014/main" xmlns="" id="{4DFD469D-7512-A848-C442-626078795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00" y="59792"/>
            <a:ext cx="1720400" cy="24316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132</Words>
  <Application>Microsoft Office PowerPoint</Application>
  <PresentationFormat>กำหนดเอง</PresentationFormat>
  <Paragraphs>48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Calibri</vt:lpstr>
      <vt:lpstr>Roboto</vt:lpstr>
      <vt:lpstr>Roboto Bold</vt:lpstr>
      <vt:lpstr>Arial</vt:lpstr>
      <vt:lpstr>Poppins Bold</vt:lpstr>
      <vt:lpstr>Office Theme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Green Modern Professional Secondary Research Presentation</dc:title>
  <dc:creator>MSU</dc:creator>
  <cp:lastModifiedBy>MSU</cp:lastModifiedBy>
  <cp:revision>23</cp:revision>
  <dcterms:created xsi:type="dcterms:W3CDTF">2006-08-16T00:00:00Z</dcterms:created>
  <dcterms:modified xsi:type="dcterms:W3CDTF">2025-10-28T07:59:22Z</dcterms:modified>
  <dc:identifier>DAG29_nN_l4</dc:identifier>
</cp:coreProperties>
</file>