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T Serif" charset="1" panose="020A0603040505020204"/>
      <p:regular r:id="rId10"/>
    </p:embeddedFont>
    <p:embeddedFont>
      <p:font typeface="PT Serif Bold" charset="1" panose="020A0703040505020204"/>
      <p:regular r:id="rId11"/>
    </p:embeddedFont>
    <p:embeddedFont>
      <p:font typeface="PT Serif Italics" charset="1" panose="020A0603040505090204"/>
      <p:regular r:id="rId12"/>
    </p:embeddedFont>
    <p:embeddedFont>
      <p:font typeface="PT Serif Bold Italics" charset="1" panose="020A0703040505090204"/>
      <p:regular r:id="rId13"/>
    </p:embeddedFont>
    <p:embeddedFont>
      <p:font typeface="Droid Serif" charset="1" panose="02020600060500020200"/>
      <p:regular r:id="rId14"/>
    </p:embeddedFont>
    <p:embeddedFont>
      <p:font typeface="Droid Serif Bold" charset="1" panose="02020800060500020200"/>
      <p:regular r:id="rId15"/>
    </p:embeddedFont>
    <p:embeddedFont>
      <p:font typeface="Droid Serif Italics" charset="1" panose="02020600060500090200"/>
      <p:regular r:id="rId16"/>
    </p:embeddedFont>
    <p:embeddedFont>
      <p:font typeface="Droid Serif Bold Italics" charset="1" panose="02020800060500090200"/>
      <p:regular r:id="rId17"/>
    </p:embeddedFont>
    <p:embeddedFont>
      <p:font typeface="Poppins Thin" charset="1" panose="00000300000000000000"/>
      <p:regular r:id="rId18"/>
    </p:embeddedFont>
    <p:embeddedFont>
      <p:font typeface="Poppins Thin Bold" charset="1" panose="00000400000000000000"/>
      <p:regular r:id="rId19"/>
    </p:embeddedFont>
    <p:embeddedFont>
      <p:font typeface="Poppins Thin Italics" charset="1" panose="00000300000000000000"/>
      <p:regular r:id="rId20"/>
    </p:embeddedFont>
    <p:embeddedFont>
      <p:font typeface="Poppins Thin Bold Italics" charset="1" panose="00000400000000000000"/>
      <p:regular r:id="rId21"/>
    </p:embeddedFont>
    <p:embeddedFont>
      <p:font typeface="Poppins" charset="1" panose="00000500000000000000"/>
      <p:regular r:id="rId22"/>
    </p:embeddedFont>
    <p:embeddedFont>
      <p:font typeface="Poppins Bold" charset="1" panose="00000800000000000000"/>
      <p:regular r:id="rId23"/>
    </p:embeddedFont>
    <p:embeddedFont>
      <p:font typeface="Poppins Italics" charset="1" panose="00000500000000000000"/>
      <p:regular r:id="rId24"/>
    </p:embeddedFont>
    <p:embeddedFont>
      <p:font typeface="Poppins Bold Italics" charset="1" panose="000008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36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Relationship Id="rId6" Target="../media/image1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23.jpeg" Type="http://schemas.openxmlformats.org/officeDocument/2006/relationships/image"/><Relationship Id="rId5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jpeg" Type="http://schemas.openxmlformats.org/officeDocument/2006/relationships/image"/><Relationship Id="rId5" Target="../media/image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5.jpeg" Type="http://schemas.openxmlformats.org/officeDocument/2006/relationships/image"/><Relationship Id="rId6" Target="../media/image1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8.jpe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0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4.png" Type="http://schemas.openxmlformats.org/officeDocument/2006/relationships/image"/><Relationship Id="rId9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1520" y="233714"/>
            <a:ext cx="1461544" cy="1916413"/>
          </a:xfrm>
          <a:custGeom>
            <a:avLst/>
            <a:gdLst/>
            <a:ahLst/>
            <a:cxnLst/>
            <a:rect r="r" b="b" t="t" l="l"/>
            <a:pathLst>
              <a:path h="1916413" w="1461544">
                <a:moveTo>
                  <a:pt x="0" y="0"/>
                </a:moveTo>
                <a:lnTo>
                  <a:pt x="1461544" y="0"/>
                </a:lnTo>
                <a:lnTo>
                  <a:pt x="1461544" y="1916413"/>
                </a:lnTo>
                <a:lnTo>
                  <a:pt x="0" y="19164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5244009"/>
            <a:ext cx="9910488" cy="4142382"/>
          </a:xfrm>
          <a:custGeom>
            <a:avLst/>
            <a:gdLst/>
            <a:ahLst/>
            <a:cxnLst/>
            <a:rect r="r" b="b" t="t" l="l"/>
            <a:pathLst>
              <a:path h="4142382" w="9910488">
                <a:moveTo>
                  <a:pt x="0" y="0"/>
                </a:moveTo>
                <a:lnTo>
                  <a:pt x="9910488" y="0"/>
                </a:lnTo>
                <a:lnTo>
                  <a:pt x="9910488" y="4142382"/>
                </a:lnTo>
                <a:lnTo>
                  <a:pt x="0" y="41423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9354" y="3667125"/>
            <a:ext cx="5028833" cy="1731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77"/>
              </a:lnSpc>
            </a:pPr>
            <a:r>
              <a:rPr lang="en-US" sz="6299">
                <a:solidFill>
                  <a:srgbClr val="283035"/>
                </a:solidFill>
                <a:latin typeface="Droid Serif Bold"/>
              </a:rPr>
              <a:t>Research Unit..........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46103" y="553378"/>
            <a:ext cx="2942961" cy="337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47"/>
              </a:lnSpc>
            </a:pPr>
            <a:r>
              <a:rPr lang="en-US" sz="2105">
                <a:solidFill>
                  <a:srgbClr val="545454"/>
                </a:solidFill>
                <a:latin typeface="Poppins"/>
              </a:rPr>
              <a:t> </a:t>
            </a:r>
            <a:r>
              <a:rPr lang="en-US" sz="2105">
                <a:solidFill>
                  <a:srgbClr val="545454"/>
                </a:solidFill>
                <a:latin typeface="Poppins"/>
              </a:rPr>
              <a:t>Day-Month-Year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9354" y="2955401"/>
            <a:ext cx="3905835" cy="654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6"/>
              </a:lnSpc>
            </a:pPr>
            <a:r>
              <a:rPr lang="en-US" sz="2087">
                <a:solidFill>
                  <a:srgbClr val="549AB6"/>
                </a:solidFill>
                <a:latin typeface="Poppins"/>
              </a:rPr>
              <a:t>Presentation by ..................................................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2380" y="6484237"/>
            <a:ext cx="1502569" cy="303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Droid Serif Bold"/>
              </a:rPr>
              <a:t>Contact Us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256741" y="5946433"/>
            <a:ext cx="427697" cy="427697"/>
          </a:xfrm>
          <a:custGeom>
            <a:avLst/>
            <a:gdLst/>
            <a:ahLst/>
            <a:cxnLst/>
            <a:rect r="r" b="b" t="t" l="l"/>
            <a:pathLst>
              <a:path h="427697" w="427697">
                <a:moveTo>
                  <a:pt x="0" y="0"/>
                </a:moveTo>
                <a:lnTo>
                  <a:pt x="427696" y="0"/>
                </a:lnTo>
                <a:lnTo>
                  <a:pt x="427696" y="427697"/>
                </a:lnTo>
                <a:lnTo>
                  <a:pt x="0" y="4276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72342" y="6456860"/>
            <a:ext cx="412096" cy="420825"/>
          </a:xfrm>
          <a:custGeom>
            <a:avLst/>
            <a:gdLst/>
            <a:ahLst/>
            <a:cxnLst/>
            <a:rect r="r" b="b" t="t" l="l"/>
            <a:pathLst>
              <a:path h="420825" w="412096">
                <a:moveTo>
                  <a:pt x="0" y="0"/>
                </a:moveTo>
                <a:lnTo>
                  <a:pt x="412095" y="0"/>
                </a:lnTo>
                <a:lnTo>
                  <a:pt x="412095" y="420825"/>
                </a:lnTo>
                <a:lnTo>
                  <a:pt x="0" y="420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242095" y="6896735"/>
            <a:ext cx="442343" cy="442343"/>
          </a:xfrm>
          <a:custGeom>
            <a:avLst/>
            <a:gdLst/>
            <a:ahLst/>
            <a:cxnLst/>
            <a:rect r="r" b="b" t="t" l="l"/>
            <a:pathLst>
              <a:path h="442343" w="442343">
                <a:moveTo>
                  <a:pt x="0" y="0"/>
                </a:moveTo>
                <a:lnTo>
                  <a:pt x="442342" y="0"/>
                </a:lnTo>
                <a:lnTo>
                  <a:pt x="442342" y="442343"/>
                </a:lnTo>
                <a:lnTo>
                  <a:pt x="0" y="4423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75046" y="3411964"/>
            <a:ext cx="1102588" cy="0"/>
          </a:xfrm>
          <a:prstGeom prst="line">
            <a:avLst/>
          </a:prstGeom>
          <a:ln cap="rnd" w="47625">
            <a:solidFill>
              <a:srgbClr val="28303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true" flipV="true" rot="-1066163">
            <a:off x="-1281197" y="5049006"/>
            <a:ext cx="5302795" cy="4309726"/>
          </a:xfrm>
          <a:custGeom>
            <a:avLst/>
            <a:gdLst/>
            <a:ahLst/>
            <a:cxnLst/>
            <a:rect r="r" b="b" t="t" l="l"/>
            <a:pathLst>
              <a:path h="4309726" w="5302795">
                <a:moveTo>
                  <a:pt x="5302794" y="4309726"/>
                </a:moveTo>
                <a:lnTo>
                  <a:pt x="0" y="4309726"/>
                </a:lnTo>
                <a:lnTo>
                  <a:pt x="0" y="0"/>
                </a:lnTo>
                <a:lnTo>
                  <a:pt x="5302794" y="0"/>
                </a:lnTo>
                <a:lnTo>
                  <a:pt x="5302794" y="43097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4876800" y="1291572"/>
            <a:ext cx="5364480" cy="2145792"/>
            <a:chOff x="0" y="0"/>
            <a:chExt cx="6350000" cy="254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1270000"/>
                  </a:ln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4"/>
              <a:stretch>
                <a:fillRect l="0" t="-39636" r="0" b="-47863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876800" y="4036019"/>
            <a:ext cx="5364480" cy="2145792"/>
            <a:chOff x="0" y="0"/>
            <a:chExt cx="6350000" cy="254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1270000"/>
                  </a:ln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5"/>
              <a:stretch>
                <a:fillRect l="0" t="-33281" r="0" b="-3328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-382769" y="-477644"/>
            <a:ext cx="2450205" cy="2450205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03367" y="338846"/>
            <a:ext cx="1245946" cy="1633714"/>
          </a:xfrm>
          <a:custGeom>
            <a:avLst/>
            <a:gdLst/>
            <a:ahLst/>
            <a:cxnLst/>
            <a:rect r="r" b="b" t="t" l="l"/>
            <a:pathLst>
              <a:path h="1633714" w="1245946">
                <a:moveTo>
                  <a:pt x="0" y="0"/>
                </a:moveTo>
                <a:lnTo>
                  <a:pt x="1245946" y="0"/>
                </a:lnTo>
                <a:lnTo>
                  <a:pt x="1245946" y="1633715"/>
                </a:lnTo>
                <a:lnTo>
                  <a:pt x="0" y="16337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35" t="-1535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75046" y="3700685"/>
            <a:ext cx="3064613" cy="1594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89"/>
              </a:lnSpc>
            </a:pPr>
            <a:r>
              <a:rPr lang="en-US" sz="1993">
                <a:solidFill>
                  <a:srgbClr val="545454"/>
                </a:solidFill>
                <a:cs typeface="Poppins Thin Bold"/>
              </a:rPr>
              <a:t>ระบุศักยภาพ และความพร้อมของทีม เช่น ทุนวิจัยที่ได้รับ ผลงานตีพิมพ์ ประสบการณ์ของทีม  เป็นต้น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75046" y="2524217"/>
            <a:ext cx="3715757" cy="65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>
                <a:solidFill>
                  <a:srgbClr val="283035"/>
                </a:solidFill>
                <a:latin typeface="Droid Serif Bold"/>
              </a:rPr>
              <a:t>Experience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75046" y="2163390"/>
            <a:ext cx="2544591" cy="284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04"/>
              </a:lnSpc>
            </a:pPr>
            <a:r>
              <a:rPr lang="en-US" sz="2004">
                <a:solidFill>
                  <a:srgbClr val="549AB6"/>
                </a:solidFill>
                <a:cs typeface="Poppins"/>
              </a:rPr>
              <a:t>ประสบการณ์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204740">
            <a:off x="223979" y="5211746"/>
            <a:ext cx="9820902" cy="7981715"/>
          </a:xfrm>
          <a:custGeom>
            <a:avLst/>
            <a:gdLst/>
            <a:ahLst/>
            <a:cxnLst/>
            <a:rect r="r" b="b" t="t" l="l"/>
            <a:pathLst>
              <a:path h="7981715" w="9820902">
                <a:moveTo>
                  <a:pt x="0" y="0"/>
                </a:moveTo>
                <a:lnTo>
                  <a:pt x="9820901" y="0"/>
                </a:lnTo>
                <a:lnTo>
                  <a:pt x="9820901" y="7981715"/>
                </a:lnTo>
                <a:lnTo>
                  <a:pt x="0" y="7981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64236" y="-414242"/>
            <a:ext cx="8825127" cy="3530051"/>
            <a:chOff x="0" y="0"/>
            <a:chExt cx="6350000" cy="254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1270000"/>
                  </a:ln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-30625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489701" y="-414242"/>
            <a:ext cx="2450205" cy="2450205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81039" y="153984"/>
            <a:ext cx="1245946" cy="1633714"/>
          </a:xfrm>
          <a:custGeom>
            <a:avLst/>
            <a:gdLst/>
            <a:ahLst/>
            <a:cxnLst/>
            <a:rect r="r" b="b" t="t" l="l"/>
            <a:pathLst>
              <a:path h="1633714" w="1245946">
                <a:moveTo>
                  <a:pt x="0" y="0"/>
                </a:moveTo>
                <a:lnTo>
                  <a:pt x="1245946" y="0"/>
                </a:lnTo>
                <a:lnTo>
                  <a:pt x="1245946" y="1633715"/>
                </a:lnTo>
                <a:lnTo>
                  <a:pt x="0" y="16337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83066" y="4795460"/>
            <a:ext cx="1252287" cy="221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5"/>
              </a:lnSpc>
            </a:pPr>
            <a:r>
              <a:rPr lang="en-US" sz="1585">
                <a:solidFill>
                  <a:srgbClr val="545454"/>
                </a:solidFill>
                <a:cs typeface="Droid Serif Bold"/>
              </a:rPr>
              <a:t>ผลงานตีพิมพ์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80650" y="4785981"/>
            <a:ext cx="1397433" cy="231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8"/>
              </a:lnSpc>
            </a:pPr>
            <a:r>
              <a:rPr lang="en-US" sz="1608">
                <a:solidFill>
                  <a:srgbClr val="545454"/>
                </a:solidFill>
                <a:cs typeface="Droid Serif Bold"/>
              </a:rPr>
              <a:t>นวัตกรรม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87153" y="4785981"/>
            <a:ext cx="2215433" cy="231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0"/>
              </a:lnSpc>
            </a:pPr>
            <a:r>
              <a:rPr lang="en-US" sz="1610">
                <a:solidFill>
                  <a:srgbClr val="545454"/>
                </a:solidFill>
                <a:cs typeface="Droid Serif Bold"/>
              </a:rPr>
              <a:t>ประชุมวิชาการ/จัดอบรม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2708" y="5134393"/>
            <a:ext cx="2048555" cy="434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80">
                <a:solidFill>
                  <a:srgbClr val="545454"/>
                </a:solidFill>
                <a:cs typeface="Poppins Thin"/>
              </a:rPr>
              <a:t>ตีพิมพ์บทความวิจัย I</a:t>
            </a:r>
            <a:r>
              <a:rPr lang="en-US" sz="1280">
                <a:solidFill>
                  <a:srgbClr val="545454"/>
                </a:solidFill>
                <a:latin typeface="Poppins Thin Bold"/>
              </a:rPr>
              <a:t>SI/Scopus</a:t>
            </a:r>
            <a:r>
              <a:rPr lang="en-US" sz="1280">
                <a:solidFill>
                  <a:srgbClr val="545454"/>
                </a:solidFill>
                <a:latin typeface="Poppins Thin"/>
              </a:rPr>
              <a:t>  จำนวน ......เรื่อง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54299" y="5169729"/>
            <a:ext cx="1997159" cy="215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80">
                <a:solidFill>
                  <a:srgbClr val="545454"/>
                </a:solidFill>
                <a:cs typeface="Poppins Thin"/>
              </a:rPr>
              <a:t>นวัตกรรม...............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57743" y="5134393"/>
            <a:ext cx="2074253" cy="434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80">
                <a:solidFill>
                  <a:srgbClr val="545454"/>
                </a:solidFill>
                <a:cs typeface="Poppins Thin"/>
              </a:rPr>
              <a:t>จัดประชุมวิชาการระดับนานาชาติ/จัดอบรม ......โครงการ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437245" y="3702505"/>
            <a:ext cx="4930681" cy="889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89"/>
              </a:lnSpc>
            </a:pPr>
            <a:r>
              <a:rPr lang="en-US" sz="1493">
                <a:solidFill>
                  <a:srgbClr val="545454"/>
                </a:solidFill>
                <a:cs typeface="Poppins Thin"/>
              </a:rPr>
              <a:t>ระบุเป้าหมาย ผลงานที่จะผลิตผลของหน่วย เช่น ผลิตภัณฑ์​ ผลงานตี​พิมพ์​ นวัตกรรม หลักสูตรอบรม เครือข่าย บัณฑิตโทเอกที่สำเร็จ เป็นต้น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262253" y="4785981"/>
            <a:ext cx="2215433" cy="231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0"/>
              </a:lnSpc>
            </a:pPr>
            <a:r>
              <a:rPr lang="en-US" sz="1610">
                <a:solidFill>
                  <a:srgbClr val="545454"/>
                </a:solidFill>
                <a:cs typeface="Droid Serif Bold"/>
              </a:rPr>
              <a:t>ผลิตบัณฑิตโท-เอก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804012" y="3284185"/>
            <a:ext cx="3289667" cy="1074455"/>
            <a:chOff x="0" y="0"/>
            <a:chExt cx="4386223" cy="1432607"/>
          </a:xfrm>
        </p:grpSpPr>
        <p:sp>
          <p:nvSpPr>
            <p:cNvPr name="AutoShape 17" id="17"/>
            <p:cNvSpPr/>
            <p:nvPr/>
          </p:nvSpPr>
          <p:spPr>
            <a:xfrm rot="0">
              <a:off x="71871" y="1364873"/>
              <a:ext cx="1470118" cy="0"/>
            </a:xfrm>
            <a:prstGeom prst="line">
              <a:avLst/>
            </a:prstGeom>
            <a:ln cap="rnd" w="63500">
              <a:solidFill>
                <a:srgbClr val="283035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8" id="18"/>
            <p:cNvSpPr txBox="true"/>
            <p:nvPr/>
          </p:nvSpPr>
          <p:spPr>
            <a:xfrm rot="0">
              <a:off x="0" y="445393"/>
              <a:ext cx="4386223" cy="8991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800">
                  <a:solidFill>
                    <a:srgbClr val="283035"/>
                  </a:solidFill>
                  <a:latin typeface="Droid Serif Bold"/>
                </a:rPr>
                <a:t>Goals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71871" y="19050"/>
              <a:ext cx="3392789" cy="3858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004"/>
                </a:lnSpc>
              </a:pPr>
              <a:r>
                <a:rPr lang="en-US" sz="2004">
                  <a:solidFill>
                    <a:srgbClr val="549AB6"/>
                  </a:solidFill>
                  <a:cs typeface="Poppins"/>
                </a:rPr>
                <a:t>เป้าหมาย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2189375">
            <a:off x="-1124681" y="3285028"/>
            <a:ext cx="6573495" cy="5342458"/>
          </a:xfrm>
          <a:custGeom>
            <a:avLst/>
            <a:gdLst/>
            <a:ahLst/>
            <a:cxnLst/>
            <a:rect r="r" b="b" t="t" l="l"/>
            <a:pathLst>
              <a:path h="5342458" w="6573495">
                <a:moveTo>
                  <a:pt x="6573495" y="5342458"/>
                </a:moveTo>
                <a:lnTo>
                  <a:pt x="0" y="5342458"/>
                </a:lnTo>
                <a:lnTo>
                  <a:pt x="0" y="0"/>
                </a:lnTo>
                <a:lnTo>
                  <a:pt x="6573495" y="0"/>
                </a:lnTo>
                <a:lnTo>
                  <a:pt x="6573495" y="534245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-1376986" y="-1272763"/>
            <a:ext cx="6253786" cy="6253786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1743" t="0" r="-31743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382769" y="-477644"/>
            <a:ext cx="2450205" cy="2450205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7682" y="0"/>
            <a:ext cx="1389303" cy="1821688"/>
          </a:xfrm>
          <a:custGeom>
            <a:avLst/>
            <a:gdLst/>
            <a:ahLst/>
            <a:cxnLst/>
            <a:rect r="r" b="b" t="t" l="l"/>
            <a:pathLst>
              <a:path h="1821688" w="1389303">
                <a:moveTo>
                  <a:pt x="0" y="0"/>
                </a:moveTo>
                <a:lnTo>
                  <a:pt x="1389303" y="0"/>
                </a:lnTo>
                <a:lnTo>
                  <a:pt x="1389303" y="1821688"/>
                </a:lnTo>
                <a:lnTo>
                  <a:pt x="0" y="18216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087814" y="538150"/>
            <a:ext cx="5494336" cy="5023137"/>
            <a:chOff x="0" y="0"/>
            <a:chExt cx="7325781" cy="6697515"/>
          </a:xfrm>
        </p:grpSpPr>
        <p:sp>
          <p:nvSpPr>
            <p:cNvPr name="AutoShape 9" id="9"/>
            <p:cNvSpPr/>
            <p:nvPr/>
          </p:nvSpPr>
          <p:spPr>
            <a:xfrm rot="0">
              <a:off x="913832" y="874793"/>
              <a:ext cx="3597744" cy="0"/>
            </a:xfrm>
            <a:prstGeom prst="line">
              <a:avLst/>
            </a:prstGeom>
            <a:ln cap="rnd" w="63500">
              <a:solidFill>
                <a:srgbClr val="283035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0" id="10"/>
            <p:cNvSpPr txBox="true"/>
            <p:nvPr/>
          </p:nvSpPr>
          <p:spPr>
            <a:xfrm rot="0">
              <a:off x="913832" y="66675"/>
              <a:ext cx="4950682" cy="6938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42"/>
                </a:lnSpc>
              </a:pPr>
              <a:r>
                <a:rPr lang="en-US" sz="3742">
                  <a:solidFill>
                    <a:srgbClr val="283035"/>
                  </a:solidFill>
                  <a:latin typeface="PT Serif Bold"/>
                </a:rPr>
                <a:t>table of content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479567" y="1339952"/>
              <a:ext cx="6060281" cy="3788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431802" indent="-215901" lvl="1">
                <a:lnSpc>
                  <a:spcPts val="2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Background of Rational Criteria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760576" y="2773016"/>
              <a:ext cx="2088555" cy="3788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3. </a:t>
              </a: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Our Team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799866" y="4203883"/>
              <a:ext cx="2174875" cy="3788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5. </a:t>
              </a: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Objectives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727933" y="1994082"/>
              <a:ext cx="2318742" cy="3788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2. </a:t>
              </a: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Experience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845408" y="4982817"/>
              <a:ext cx="1335484" cy="3788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6. </a:t>
              </a: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Goals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5694017"/>
              <a:ext cx="5425409" cy="3788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7. action plan</a:t>
              </a: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 : activity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760576" y="3488449"/>
              <a:ext cx="1874639" cy="3788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4. </a:t>
              </a: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Partners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807308" y="6318632"/>
              <a:ext cx="6518473" cy="3788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8. </a:t>
              </a:r>
              <a:r>
                <a:rPr lang="en-US" sz="2000">
                  <a:solidFill>
                    <a:srgbClr val="283035"/>
                  </a:solidFill>
                  <a:latin typeface="Droid Serif Bold"/>
                </a:rPr>
                <a:t>End-products of Expected outcomes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115178" y="5262708"/>
            <a:ext cx="9983957" cy="4627773"/>
            <a:chOff x="0" y="0"/>
            <a:chExt cx="1369949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699489" cy="6350000"/>
            </a:xfrm>
            <a:custGeom>
              <a:avLst/>
              <a:gdLst/>
              <a:ahLst/>
              <a:cxnLst/>
              <a:rect r="r" b="b" t="t" l="l"/>
              <a:pathLst>
                <a:path h="6350000" w="13699489">
                  <a:moveTo>
                    <a:pt x="13699489" y="6350000"/>
                  </a:moveTo>
                  <a:lnTo>
                    <a:pt x="0" y="6350000"/>
                  </a:lnTo>
                  <a:lnTo>
                    <a:pt x="0" y="1899920"/>
                  </a:lnTo>
                  <a:cubicBezTo>
                    <a:pt x="0" y="1899920"/>
                    <a:pt x="2849880" y="0"/>
                    <a:pt x="6899910" y="0"/>
                  </a:cubicBezTo>
                  <a:cubicBezTo>
                    <a:pt x="11300460" y="0"/>
                    <a:pt x="13699489" y="1899920"/>
                    <a:pt x="13699489" y="1899920"/>
                  </a:cubicBezTo>
                  <a:lnTo>
                    <a:pt x="13699489" y="6350000"/>
                  </a:lnTo>
                  <a:close/>
                </a:path>
              </a:pathLst>
            </a:custGeom>
            <a:blipFill>
              <a:blip r:embed="rId2"/>
              <a:stretch>
                <a:fillRect l="0" t="-30902" r="0" b="-30902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485812" y="2938269"/>
            <a:ext cx="3494377" cy="1904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29"/>
              </a:lnSpc>
            </a:pPr>
            <a:r>
              <a:rPr lang="en-US" sz="1893">
                <a:solidFill>
                  <a:srgbClr val="545454"/>
                </a:solidFill>
                <a:cs typeface="Poppins Thin Bold"/>
              </a:rPr>
              <a:t>เป็นส่วนสำคัญที่แสดงถึงปัญหาความจำเป็นหรือความต้องการที่ต้องมีการจัดทำโครงการขึ้นเพื่อแก้ปัญหา หรือสนองความต้องการขององค์การ ชุมชน หรือท้องถิ่นนั้นๆ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495337" y="2844002"/>
            <a:ext cx="1219079" cy="0"/>
          </a:xfrm>
          <a:prstGeom prst="line">
            <a:avLst/>
          </a:prstGeom>
          <a:ln cap="rnd" w="57150">
            <a:solidFill>
              <a:srgbClr val="28303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true" flipV="true" rot="1960146">
            <a:off x="5962308" y="-1394752"/>
            <a:ext cx="4961387" cy="4032255"/>
          </a:xfrm>
          <a:custGeom>
            <a:avLst/>
            <a:gdLst/>
            <a:ahLst/>
            <a:cxnLst/>
            <a:rect r="r" b="b" t="t" l="l"/>
            <a:pathLst>
              <a:path h="4032255" w="4961387">
                <a:moveTo>
                  <a:pt x="4961387" y="4032254"/>
                </a:moveTo>
                <a:lnTo>
                  <a:pt x="0" y="4032254"/>
                </a:lnTo>
                <a:lnTo>
                  <a:pt x="0" y="0"/>
                </a:lnTo>
                <a:lnTo>
                  <a:pt x="4961387" y="0"/>
                </a:lnTo>
                <a:lnTo>
                  <a:pt x="4961387" y="403225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1056885" cy="1385814"/>
          </a:xfrm>
          <a:custGeom>
            <a:avLst/>
            <a:gdLst/>
            <a:ahLst/>
            <a:cxnLst/>
            <a:rect r="r" b="b" t="t" l="l"/>
            <a:pathLst>
              <a:path h="1385814" w="1056885">
                <a:moveTo>
                  <a:pt x="0" y="0"/>
                </a:moveTo>
                <a:lnTo>
                  <a:pt x="1056885" y="0"/>
                </a:lnTo>
                <a:lnTo>
                  <a:pt x="1056885" y="1385814"/>
                </a:lnTo>
                <a:lnTo>
                  <a:pt x="0" y="13858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28443" y="1584634"/>
            <a:ext cx="2544591" cy="31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04"/>
              </a:lnSpc>
            </a:pPr>
            <a:r>
              <a:rPr lang="en-US" sz="2204">
                <a:solidFill>
                  <a:srgbClr val="549AB6"/>
                </a:solidFill>
                <a:cs typeface="Poppins"/>
              </a:rPr>
              <a:t>หลักการและเหตุผล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5812" y="1887988"/>
            <a:ext cx="3223665" cy="889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6"/>
              </a:lnSpc>
            </a:pPr>
            <a:r>
              <a:rPr lang="en-US" sz="2874">
                <a:solidFill>
                  <a:srgbClr val="283035"/>
                </a:solidFill>
                <a:latin typeface="Droid Serif Bold"/>
              </a:rPr>
              <a:t>Background of Rational Criteria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76800" y="1584634"/>
            <a:ext cx="2544591" cy="31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04"/>
              </a:lnSpc>
            </a:pPr>
            <a:r>
              <a:rPr lang="en-US" sz="2204">
                <a:solidFill>
                  <a:srgbClr val="549AB6"/>
                </a:solidFill>
                <a:cs typeface="Poppins"/>
              </a:rPr>
              <a:t>ประสบการณ์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876800" y="1954842"/>
            <a:ext cx="2209405" cy="387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54"/>
              </a:lnSpc>
            </a:pPr>
            <a:r>
              <a:rPr lang="en-US" sz="2854">
                <a:solidFill>
                  <a:srgbClr val="283035"/>
                </a:solidFill>
                <a:latin typeface="Droid Serif Bold"/>
              </a:rPr>
              <a:t>Experience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942269" y="3021802"/>
            <a:ext cx="4628438" cy="1523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29"/>
              </a:lnSpc>
            </a:pPr>
            <a:r>
              <a:rPr lang="en-US" sz="1893">
                <a:solidFill>
                  <a:srgbClr val="545454"/>
                </a:solidFill>
                <a:cs typeface="Poppins Thin Bold"/>
              </a:rPr>
              <a:t>ระบุศักยภาพ และความพร้อมของทีม เช่น </a:t>
            </a:r>
          </a:p>
          <a:p>
            <a:pPr>
              <a:lnSpc>
                <a:spcPts val="3029"/>
              </a:lnSpc>
            </a:pPr>
            <a:r>
              <a:rPr lang="en-US" sz="1893">
                <a:solidFill>
                  <a:srgbClr val="545454"/>
                </a:solidFill>
                <a:cs typeface="Poppins Thin Bold"/>
              </a:rPr>
              <a:t>ทุนวิจัยที่ได้รับ ผลงานตีพิมพ์ นวัตกรรม </a:t>
            </a:r>
          </a:p>
          <a:p>
            <a:pPr>
              <a:lnSpc>
                <a:spcPts val="3029"/>
              </a:lnSpc>
            </a:pPr>
            <a:r>
              <a:rPr lang="en-US" sz="1893">
                <a:solidFill>
                  <a:srgbClr val="545454"/>
                </a:solidFill>
                <a:cs typeface="Poppins Thin Bold"/>
              </a:rPr>
              <a:t>การจัดประชุมวิชาการฯ ผลงานลิขสิทธิ์ </a:t>
            </a:r>
          </a:p>
          <a:p>
            <a:pPr>
              <a:lnSpc>
                <a:spcPts val="3029"/>
              </a:lnSpc>
            </a:pPr>
            <a:r>
              <a:rPr lang="en-US" sz="1893">
                <a:solidFill>
                  <a:srgbClr val="545454"/>
                </a:solidFill>
                <a:cs typeface="Poppins Thin Bold"/>
              </a:rPr>
              <a:t>สิทธิบัตร ประสบการณ์ของทีม  เป็นต้น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4942269" y="2531558"/>
            <a:ext cx="1219079" cy="0"/>
          </a:xfrm>
          <a:prstGeom prst="line">
            <a:avLst/>
          </a:prstGeom>
          <a:ln cap="rnd" w="57150">
            <a:solidFill>
              <a:srgbClr val="283035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23605" y="2705582"/>
            <a:ext cx="1333538" cy="1333538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67285" t="-22233" r="-113421" b="-64165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9204740">
            <a:off x="241997" y="4893925"/>
            <a:ext cx="9820902" cy="7981715"/>
          </a:xfrm>
          <a:custGeom>
            <a:avLst/>
            <a:gdLst/>
            <a:ahLst/>
            <a:cxnLst/>
            <a:rect r="r" b="b" t="t" l="l"/>
            <a:pathLst>
              <a:path h="7981715" w="9820902">
                <a:moveTo>
                  <a:pt x="0" y="0"/>
                </a:moveTo>
                <a:lnTo>
                  <a:pt x="9820901" y="0"/>
                </a:lnTo>
                <a:lnTo>
                  <a:pt x="9820901" y="7981714"/>
                </a:lnTo>
                <a:lnTo>
                  <a:pt x="0" y="7981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5152447" y="2699279"/>
            <a:ext cx="1333538" cy="1333538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5"/>
              <a:stretch>
                <a:fillRect l="-37151" t="-7429" r="-116025" b="-61373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 rot="0">
            <a:off x="4319387" y="1922465"/>
            <a:ext cx="1102588" cy="0"/>
          </a:xfrm>
          <a:prstGeom prst="line">
            <a:avLst/>
          </a:prstGeom>
          <a:ln cap="rnd" w="47625">
            <a:solidFill>
              <a:srgbClr val="28303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623605" y="4472126"/>
            <a:ext cx="1333538" cy="1333538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67285" t="-22233" r="-113421" b="-64165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5152447" y="4330223"/>
            <a:ext cx="1333538" cy="1333538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67285" t="-22233" r="-113421" b="-64165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62707" y="103382"/>
            <a:ext cx="1137625" cy="1491682"/>
          </a:xfrm>
          <a:custGeom>
            <a:avLst/>
            <a:gdLst/>
            <a:ahLst/>
            <a:cxnLst/>
            <a:rect r="r" b="b" t="t" l="l"/>
            <a:pathLst>
              <a:path h="1491682" w="1137625">
                <a:moveTo>
                  <a:pt x="0" y="0"/>
                </a:moveTo>
                <a:lnTo>
                  <a:pt x="1137626" y="0"/>
                </a:lnTo>
                <a:lnTo>
                  <a:pt x="1137626" y="1491682"/>
                </a:lnTo>
                <a:lnTo>
                  <a:pt x="0" y="1491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238051" y="2792552"/>
            <a:ext cx="2548540" cy="337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>
                <a:solidFill>
                  <a:srgbClr val="09202E"/>
                </a:solidFill>
                <a:latin typeface="Droid Serif Bold"/>
              </a:rPr>
              <a:t>Dani Martinez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38051" y="3171155"/>
            <a:ext cx="1171309" cy="226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42"/>
              </a:lnSpc>
            </a:pPr>
            <a:r>
              <a:rPr lang="en-US" sz="1440">
                <a:solidFill>
                  <a:srgbClr val="549AB6"/>
                </a:solidFill>
                <a:cs typeface="Poppins Italics"/>
              </a:rPr>
              <a:t>หัวหน้าหน่วย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6787378" y="2751813"/>
            <a:ext cx="2417582" cy="633315"/>
            <a:chOff x="0" y="0"/>
            <a:chExt cx="3223443" cy="84442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28575"/>
              <a:ext cx="3223443" cy="4591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>
                  <a:solidFill>
                    <a:srgbClr val="09202E"/>
                  </a:solidFill>
                  <a:latin typeface="Droid Serif Bold"/>
                </a:rPr>
                <a:t>Aaron Loeb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546080"/>
              <a:ext cx="2842722" cy="298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742"/>
                </a:lnSpc>
              </a:pPr>
              <a:r>
                <a:rPr lang="en-US" sz="1440">
                  <a:solidFill>
                    <a:srgbClr val="549AB6"/>
                  </a:solidFill>
                  <a:cs typeface="Poppins Italics"/>
                </a:rPr>
                <a:t>สมาชิก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238051" y="3483365"/>
            <a:ext cx="2342617" cy="255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16"/>
              </a:lnSpc>
            </a:pPr>
            <a:r>
              <a:rPr lang="en-US" sz="1440">
                <a:solidFill>
                  <a:srgbClr val="09202E"/>
                </a:solidFill>
                <a:cs typeface="Poppins Thin"/>
              </a:rPr>
              <a:t>ตำแหน่งทางวิชาการ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87378" y="3489715"/>
            <a:ext cx="2342617" cy="249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16"/>
              </a:lnSpc>
            </a:pPr>
            <a:r>
              <a:rPr lang="en-US" sz="1440">
                <a:solidFill>
                  <a:srgbClr val="09202E"/>
                </a:solidFill>
                <a:cs typeface="Poppins Thin"/>
              </a:rPr>
              <a:t>ตำแหน่งทางวิชาการ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856723" y="1216345"/>
            <a:ext cx="4040153" cy="65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283035"/>
                </a:solidFill>
                <a:latin typeface="Droid Serif Bold"/>
              </a:rPr>
              <a:t>Our Team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2200569" y="4472126"/>
            <a:ext cx="2417582" cy="633315"/>
            <a:chOff x="0" y="0"/>
            <a:chExt cx="3223443" cy="844420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28575"/>
              <a:ext cx="3223443" cy="4591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>
                  <a:solidFill>
                    <a:srgbClr val="09202E"/>
                  </a:solidFill>
                  <a:latin typeface="Droid Serif Bold"/>
                </a:rPr>
                <a:t>Aaron Loeb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546080"/>
              <a:ext cx="2842722" cy="298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742"/>
                </a:lnSpc>
              </a:pPr>
              <a:r>
                <a:rPr lang="en-US" sz="1440">
                  <a:solidFill>
                    <a:srgbClr val="549AB6"/>
                  </a:solidFill>
                  <a:cs typeface="Poppins Italics"/>
                </a:rPr>
                <a:t>สมาชิก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2200569" y="5191166"/>
            <a:ext cx="2342617" cy="255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16"/>
              </a:lnSpc>
            </a:pPr>
            <a:r>
              <a:rPr lang="en-US" sz="1440">
                <a:solidFill>
                  <a:srgbClr val="09202E"/>
                </a:solidFill>
                <a:cs typeface="Poppins Thin"/>
              </a:rPr>
              <a:t>ตำแหน่งทางวิชาการ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6787378" y="4472126"/>
            <a:ext cx="2417582" cy="633315"/>
            <a:chOff x="0" y="0"/>
            <a:chExt cx="3223443" cy="844420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28575"/>
              <a:ext cx="3223443" cy="4591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>
                  <a:solidFill>
                    <a:srgbClr val="09202E"/>
                  </a:solidFill>
                  <a:latin typeface="Droid Serif Bold"/>
                </a:rPr>
                <a:t>Aaron Loeb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546080"/>
              <a:ext cx="2842722" cy="298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742"/>
                </a:lnSpc>
              </a:pPr>
              <a:r>
                <a:rPr lang="en-US" sz="1440">
                  <a:solidFill>
                    <a:srgbClr val="549AB6"/>
                  </a:solidFill>
                  <a:cs typeface="Poppins Italics"/>
                </a:rPr>
                <a:t>สมาชิก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6787378" y="5197516"/>
            <a:ext cx="2342617" cy="249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16"/>
              </a:lnSpc>
            </a:pPr>
            <a:r>
              <a:rPr lang="en-US" sz="1440">
                <a:solidFill>
                  <a:srgbClr val="09202E"/>
                </a:solidFill>
                <a:cs typeface="Poppins Thin"/>
              </a:rPr>
              <a:t>ตำแหน่งทางวิชาการ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935641">
            <a:off x="4625101" y="3500446"/>
            <a:ext cx="6813888" cy="5537833"/>
          </a:xfrm>
          <a:custGeom>
            <a:avLst/>
            <a:gdLst/>
            <a:ahLst/>
            <a:cxnLst/>
            <a:rect r="r" b="b" t="t" l="l"/>
            <a:pathLst>
              <a:path h="5537833" w="6813888">
                <a:moveTo>
                  <a:pt x="6813888" y="5537833"/>
                </a:moveTo>
                <a:lnTo>
                  <a:pt x="0" y="5537833"/>
                </a:lnTo>
                <a:lnTo>
                  <a:pt x="0" y="0"/>
                </a:lnTo>
                <a:lnTo>
                  <a:pt x="6813888" y="0"/>
                </a:lnTo>
                <a:lnTo>
                  <a:pt x="6813888" y="55378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2851313" y="4558201"/>
            <a:ext cx="4050974" cy="4050958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671" t="0" r="-20671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-2086015" y="3296888"/>
            <a:ext cx="5944972" cy="5944949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40908" t="0" r="-40908" b="0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 rot="0">
            <a:off x="573283" y="2872238"/>
            <a:ext cx="1183561" cy="0"/>
          </a:xfrm>
          <a:prstGeom prst="line">
            <a:avLst/>
          </a:prstGeom>
          <a:ln cap="rnd" w="47625">
            <a:solidFill>
              <a:srgbClr val="28303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1165064" cy="1527660"/>
          </a:xfrm>
          <a:custGeom>
            <a:avLst/>
            <a:gdLst/>
            <a:ahLst/>
            <a:cxnLst/>
            <a:rect r="r" b="b" t="t" l="l"/>
            <a:pathLst>
              <a:path h="1527660" w="1165064">
                <a:moveTo>
                  <a:pt x="0" y="0"/>
                </a:moveTo>
                <a:lnTo>
                  <a:pt x="1165064" y="0"/>
                </a:lnTo>
                <a:lnTo>
                  <a:pt x="1165064" y="1527660"/>
                </a:lnTo>
                <a:lnTo>
                  <a:pt x="0" y="15276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73283" y="2172601"/>
            <a:ext cx="2823184" cy="647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52"/>
              </a:lnSpc>
            </a:pPr>
            <a:r>
              <a:rPr lang="en-US" sz="4852">
                <a:solidFill>
                  <a:srgbClr val="283035"/>
                </a:solidFill>
                <a:latin typeface="PT Serif Bold"/>
              </a:rPr>
              <a:t>Partners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73066" y="2027107"/>
            <a:ext cx="5704749" cy="946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92"/>
              </a:lnSpc>
            </a:pPr>
            <a:r>
              <a:rPr lang="en-US" sz="2370">
                <a:solidFill>
                  <a:srgbClr val="545454"/>
                </a:solidFill>
                <a:cs typeface="Poppins Thin"/>
              </a:rPr>
              <a:t>เครือข่าย ควรจะมีทั้งชุมชน ภาครัฐ ภาคเอกชน มหาวิทยาลัยในประเทศ มหาวิทยาลัยต่างประเทศ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82532" y="1716547"/>
            <a:ext cx="2544591" cy="31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04"/>
              </a:lnSpc>
            </a:pPr>
            <a:r>
              <a:rPr lang="en-US" sz="2204">
                <a:solidFill>
                  <a:srgbClr val="549AB6"/>
                </a:solidFill>
                <a:cs typeface="Poppins"/>
              </a:rPr>
              <a:t>เครือข่าย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09495" y="2583145"/>
            <a:ext cx="1102588" cy="0"/>
          </a:xfrm>
          <a:prstGeom prst="line">
            <a:avLst/>
          </a:prstGeom>
          <a:ln cap="rnd" w="47625">
            <a:solidFill>
              <a:srgbClr val="28303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true" flipV="true" rot="-1066163">
            <a:off x="-1281197" y="5049006"/>
            <a:ext cx="5302795" cy="4309726"/>
          </a:xfrm>
          <a:custGeom>
            <a:avLst/>
            <a:gdLst/>
            <a:ahLst/>
            <a:cxnLst/>
            <a:rect r="r" b="b" t="t" l="l"/>
            <a:pathLst>
              <a:path h="4309726" w="5302795">
                <a:moveTo>
                  <a:pt x="5302794" y="4309726"/>
                </a:moveTo>
                <a:lnTo>
                  <a:pt x="0" y="4309726"/>
                </a:lnTo>
                <a:lnTo>
                  <a:pt x="0" y="0"/>
                </a:lnTo>
                <a:lnTo>
                  <a:pt x="5302794" y="0"/>
                </a:lnTo>
                <a:lnTo>
                  <a:pt x="5302794" y="43097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4552741" y="259841"/>
            <a:ext cx="5364480" cy="2145792"/>
            <a:chOff x="0" y="0"/>
            <a:chExt cx="6350000" cy="254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1270000"/>
                  </a:moveTo>
                  <a:lnTo>
                    <a:pt x="0" y="1270000"/>
                  </a:lnTo>
                  <a:cubicBezTo>
                    <a:pt x="0" y="568960"/>
                    <a:pt x="568960" y="0"/>
                    <a:pt x="1270000" y="0"/>
                  </a:cubicBezTo>
                  <a:lnTo>
                    <a:pt x="5080000" y="0"/>
                  </a:lnTo>
                  <a:cubicBezTo>
                    <a:pt x="5781040" y="0"/>
                    <a:pt x="6350000" y="568960"/>
                    <a:pt x="6350000" y="1270000"/>
                  </a:cubicBezTo>
                  <a:lnTo>
                    <a:pt x="6350000" y="1270000"/>
                  </a:lnTo>
                  <a:cubicBezTo>
                    <a:pt x="6350000" y="1971040"/>
                    <a:pt x="5781040" y="2540000"/>
                    <a:pt x="5080000" y="2540000"/>
                  </a:cubicBezTo>
                  <a:lnTo>
                    <a:pt x="1270000" y="2540000"/>
                  </a:lnTo>
                  <a:cubicBezTo>
                    <a:pt x="568960" y="2540000"/>
                    <a:pt x="0" y="1971040"/>
                    <a:pt x="0" y="1270000"/>
                  </a:cubicBezTo>
                  <a:close/>
                </a:path>
              </a:pathLst>
            </a:custGeom>
            <a:blipFill>
              <a:blip r:embed="rId4"/>
              <a:stretch>
                <a:fillRect l="-2350" t="-8178" r="0" b="-57502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0" y="0"/>
            <a:ext cx="862658" cy="1220022"/>
          </a:xfrm>
          <a:custGeom>
            <a:avLst/>
            <a:gdLst/>
            <a:ahLst/>
            <a:cxnLst/>
            <a:rect r="r" b="b" t="t" l="l"/>
            <a:pathLst>
              <a:path h="1220022" w="862658">
                <a:moveTo>
                  <a:pt x="0" y="0"/>
                </a:moveTo>
                <a:lnTo>
                  <a:pt x="862658" y="0"/>
                </a:lnTo>
                <a:lnTo>
                  <a:pt x="862658" y="1220022"/>
                </a:lnTo>
                <a:lnTo>
                  <a:pt x="0" y="12200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09495" y="2850981"/>
            <a:ext cx="4213869" cy="2051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85"/>
              </a:lnSpc>
            </a:pPr>
            <a:r>
              <a:rPr lang="en-US" sz="2053">
                <a:solidFill>
                  <a:srgbClr val="545454"/>
                </a:solidFill>
                <a:cs typeface="Poppins Thin Bold"/>
              </a:rPr>
              <a:t>วัตถุประสงค์ในการจัดตั้งหน่วยวิจัยเพื่อ</a:t>
            </a:r>
          </a:p>
          <a:p>
            <a:pPr>
              <a:lnSpc>
                <a:spcPts val="3285"/>
              </a:lnSpc>
            </a:pPr>
            <a:r>
              <a:rPr lang="en-US" sz="2053">
                <a:solidFill>
                  <a:srgbClr val="545454"/>
                </a:solidFill>
                <a:latin typeface="Poppins Thin Bold"/>
              </a:rPr>
              <a:t>1.................................................</a:t>
            </a:r>
          </a:p>
          <a:p>
            <a:pPr>
              <a:lnSpc>
                <a:spcPts val="3285"/>
              </a:lnSpc>
            </a:pPr>
            <a:r>
              <a:rPr lang="en-US" sz="2053">
                <a:solidFill>
                  <a:srgbClr val="545454"/>
                </a:solidFill>
                <a:latin typeface="Poppins Thin Bold"/>
              </a:rPr>
              <a:t>2...............................................</a:t>
            </a:r>
          </a:p>
          <a:p>
            <a:pPr>
              <a:lnSpc>
                <a:spcPts val="3285"/>
              </a:lnSpc>
            </a:pPr>
            <a:r>
              <a:rPr lang="en-US" sz="2053">
                <a:solidFill>
                  <a:srgbClr val="545454"/>
                </a:solidFill>
                <a:latin typeface="Poppins Thin Bold"/>
              </a:rPr>
              <a:t>3...............................................</a:t>
            </a:r>
          </a:p>
          <a:p>
            <a:pPr>
              <a:lnSpc>
                <a:spcPts val="3285"/>
              </a:lnSpc>
            </a:pPr>
            <a:r>
              <a:rPr lang="en-US" sz="2053">
                <a:solidFill>
                  <a:srgbClr val="545454"/>
                </a:solidFill>
                <a:latin typeface="Poppins Thin Bold"/>
              </a:rPr>
              <a:t>4...............................................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904" y="1826914"/>
            <a:ext cx="3287793" cy="65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>
                <a:solidFill>
                  <a:srgbClr val="283035"/>
                </a:solidFill>
                <a:latin typeface="Droid Serif Bold"/>
              </a:rPr>
              <a:t>Objectives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9495" y="1332759"/>
            <a:ext cx="2544591" cy="31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04"/>
              </a:lnSpc>
            </a:pPr>
            <a:r>
              <a:rPr lang="en-US" sz="2204">
                <a:solidFill>
                  <a:srgbClr val="549AB6"/>
                </a:solidFill>
                <a:cs typeface="Poppins"/>
              </a:rPr>
              <a:t>วัตถุประสงค์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876800" y="2583145"/>
            <a:ext cx="3289667" cy="1074455"/>
            <a:chOff x="0" y="0"/>
            <a:chExt cx="4386223" cy="1432607"/>
          </a:xfrm>
        </p:grpSpPr>
        <p:sp>
          <p:nvSpPr>
            <p:cNvPr name="AutoShape 11" id="11"/>
            <p:cNvSpPr/>
            <p:nvPr/>
          </p:nvSpPr>
          <p:spPr>
            <a:xfrm rot="0">
              <a:off x="71871" y="1364873"/>
              <a:ext cx="1470118" cy="0"/>
            </a:xfrm>
            <a:prstGeom prst="line">
              <a:avLst/>
            </a:prstGeom>
            <a:ln cap="rnd" w="63500">
              <a:solidFill>
                <a:srgbClr val="283035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445393"/>
              <a:ext cx="4386223" cy="8991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800">
                  <a:solidFill>
                    <a:srgbClr val="283035"/>
                  </a:solidFill>
                  <a:latin typeface="Droid Serif Bold"/>
                </a:rPr>
                <a:t>Goals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71871" y="19050"/>
              <a:ext cx="3392789" cy="4239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04"/>
                </a:lnSpc>
              </a:pPr>
              <a:r>
                <a:rPr lang="en-US" sz="2204">
                  <a:solidFill>
                    <a:srgbClr val="549AB6"/>
                  </a:solidFill>
                  <a:cs typeface="Poppins"/>
                </a:rPr>
                <a:t>เป้าหมาย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876800" y="3835739"/>
            <a:ext cx="4691949" cy="1816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71"/>
              </a:lnSpc>
            </a:pPr>
            <a:r>
              <a:rPr lang="en-US" sz="2294">
                <a:solidFill>
                  <a:srgbClr val="545454"/>
                </a:solidFill>
                <a:cs typeface="Poppins Thin Bold"/>
              </a:rPr>
              <a:t>ระบุเป้าหมาย ผลงานที่จะผลิตผลของหน่วย เช่น ผลิตภัณฑ์​ ผลงานตี​พิมพ์​ นวัตกรรม หลักสูตรอบรม เครือข่าย บัณฑิตโทเอกที่สำเร็จ เป็นต้น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1960146">
            <a:off x="5643715" y="-1958903"/>
            <a:ext cx="5302795" cy="4309726"/>
          </a:xfrm>
          <a:custGeom>
            <a:avLst/>
            <a:gdLst/>
            <a:ahLst/>
            <a:cxnLst/>
            <a:rect r="r" b="b" t="t" l="l"/>
            <a:pathLst>
              <a:path h="4309726" w="5302795">
                <a:moveTo>
                  <a:pt x="5302795" y="4309726"/>
                </a:moveTo>
                <a:lnTo>
                  <a:pt x="0" y="4309726"/>
                </a:lnTo>
                <a:lnTo>
                  <a:pt x="0" y="0"/>
                </a:lnTo>
                <a:lnTo>
                  <a:pt x="5302795" y="0"/>
                </a:lnTo>
                <a:lnTo>
                  <a:pt x="5302795" y="43097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864158" y="3174145"/>
            <a:ext cx="984859" cy="0"/>
          </a:xfrm>
          <a:prstGeom prst="line">
            <a:avLst/>
          </a:prstGeom>
          <a:ln cap="rnd" w="47625">
            <a:solidFill>
              <a:srgbClr val="28303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382769" y="-477644"/>
            <a:ext cx="2450205" cy="2450205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737717" y="183473"/>
            <a:ext cx="1245946" cy="1633714"/>
          </a:xfrm>
          <a:custGeom>
            <a:avLst/>
            <a:gdLst/>
            <a:ahLst/>
            <a:cxnLst/>
            <a:rect r="r" b="b" t="t" l="l"/>
            <a:pathLst>
              <a:path h="1633714" w="1245946">
                <a:moveTo>
                  <a:pt x="0" y="0"/>
                </a:moveTo>
                <a:lnTo>
                  <a:pt x="1245946" y="0"/>
                </a:lnTo>
                <a:lnTo>
                  <a:pt x="1245946" y="1633715"/>
                </a:lnTo>
                <a:lnTo>
                  <a:pt x="0" y="163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38976" y="2139915"/>
            <a:ext cx="3315253" cy="982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6"/>
              </a:lnSpc>
            </a:pPr>
            <a:r>
              <a:rPr lang="en-US" sz="3412">
                <a:solidFill>
                  <a:srgbClr val="09202E"/>
                </a:solidFill>
                <a:latin typeface="Droid Serif Bold"/>
              </a:rPr>
              <a:t>Action plan</a:t>
            </a:r>
          </a:p>
          <a:p>
            <a:pPr>
              <a:lnSpc>
                <a:spcPts val="3856"/>
              </a:lnSpc>
            </a:pPr>
            <a:r>
              <a:rPr lang="en-US" sz="3412">
                <a:solidFill>
                  <a:srgbClr val="09202E"/>
                </a:solidFill>
                <a:latin typeface="Droid Serif Bold"/>
              </a:rPr>
              <a:t> : activity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4158" y="3562350"/>
            <a:ext cx="7665399" cy="73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31"/>
              </a:lnSpc>
            </a:pPr>
            <a:r>
              <a:rPr lang="en-US" sz="2019">
                <a:solidFill>
                  <a:srgbClr val="545454"/>
                </a:solidFill>
                <a:cs typeface="Poppins Thin"/>
              </a:rPr>
              <a:t>ให้แสดงแผนการดำเนินงาน กิจกรรม และช่วงเวลา เป็นรายปี </a:t>
            </a:r>
          </a:p>
          <a:p>
            <a:pPr>
              <a:lnSpc>
                <a:spcPts val="2656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842334" y="1836238"/>
            <a:ext cx="2544591" cy="284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04"/>
              </a:lnSpc>
            </a:pPr>
            <a:r>
              <a:rPr lang="en-US" sz="2004">
                <a:solidFill>
                  <a:srgbClr val="549AB6"/>
                </a:solidFill>
                <a:cs typeface="Poppins"/>
              </a:rPr>
              <a:t>แผนการดำเนินงาน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783229">
            <a:off x="-3253380" y="4222500"/>
            <a:ext cx="7969801" cy="6477274"/>
          </a:xfrm>
          <a:custGeom>
            <a:avLst/>
            <a:gdLst/>
            <a:ahLst/>
            <a:cxnLst/>
            <a:rect r="r" b="b" t="t" l="l"/>
            <a:pathLst>
              <a:path h="6477274" w="7969801">
                <a:moveTo>
                  <a:pt x="0" y="0"/>
                </a:moveTo>
                <a:lnTo>
                  <a:pt x="7969800" y="0"/>
                </a:lnTo>
                <a:lnTo>
                  <a:pt x="7969800" y="6477274"/>
                </a:lnTo>
                <a:lnTo>
                  <a:pt x="0" y="6477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876803" y="3933573"/>
            <a:ext cx="1272296" cy="0"/>
          </a:xfrm>
          <a:prstGeom prst="line">
            <a:avLst/>
          </a:prstGeom>
          <a:ln cap="rnd" w="47625">
            <a:solidFill>
              <a:srgbClr val="28303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53830" y="273826"/>
            <a:ext cx="1245946" cy="1633714"/>
          </a:xfrm>
          <a:custGeom>
            <a:avLst/>
            <a:gdLst/>
            <a:ahLst/>
            <a:cxnLst/>
            <a:rect r="r" b="b" t="t" l="l"/>
            <a:pathLst>
              <a:path h="1633714" w="1245946">
                <a:moveTo>
                  <a:pt x="0" y="0"/>
                </a:moveTo>
                <a:lnTo>
                  <a:pt x="1245946" y="0"/>
                </a:lnTo>
                <a:lnTo>
                  <a:pt x="1245946" y="1633715"/>
                </a:lnTo>
                <a:lnTo>
                  <a:pt x="0" y="163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76803" y="2446822"/>
            <a:ext cx="6554448" cy="1428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23"/>
              </a:lnSpc>
            </a:pPr>
            <a:r>
              <a:rPr lang="en-US" sz="4806">
                <a:solidFill>
                  <a:srgbClr val="283035"/>
                </a:solidFill>
                <a:latin typeface="Droid Serif Bold"/>
              </a:rPr>
              <a:t>End-products of Expected outcome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12951" y="4107741"/>
            <a:ext cx="7739089" cy="1307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9"/>
              </a:lnSpc>
            </a:pPr>
            <a:r>
              <a:rPr lang="en-US" sz="2193">
                <a:solidFill>
                  <a:srgbClr val="545454"/>
                </a:solidFill>
                <a:cs typeface="Poppins Thin Bold"/>
              </a:rPr>
              <a:t>ระบุผลที่คาดว่าจะได้รับ ในระยะสั้น และระยะยาว </a:t>
            </a:r>
          </a:p>
          <a:p>
            <a:pPr>
              <a:lnSpc>
                <a:spcPts val="3509"/>
              </a:lnSpc>
            </a:pPr>
            <a:r>
              <a:rPr lang="en-US" sz="2193">
                <a:solidFill>
                  <a:srgbClr val="545454"/>
                </a:solidFill>
                <a:cs typeface="Poppins Thin Bold"/>
              </a:rPr>
              <a:t>โดยแสดง ผลผลิตและผลลัพธ์​ (output และ outcome)</a:t>
            </a:r>
          </a:p>
          <a:p>
            <a:pPr>
              <a:lnSpc>
                <a:spcPts val="3509"/>
              </a:lnSpc>
            </a:pPr>
            <a:r>
              <a:rPr lang="en-US" sz="2193">
                <a:solidFill>
                  <a:srgbClr val="545454"/>
                </a:solidFill>
                <a:cs typeface="Poppins Thin Bold"/>
              </a:rPr>
              <a:t>ที่ต้องการจะให้เกิดขึ้นตามแผนการดำเนินการ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76803" y="2028867"/>
            <a:ext cx="2544591" cy="31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04"/>
              </a:lnSpc>
            </a:pPr>
            <a:r>
              <a:rPr lang="en-US" sz="2204">
                <a:solidFill>
                  <a:srgbClr val="549AB6"/>
                </a:solidFill>
                <a:cs typeface="Poppins"/>
              </a:rPr>
              <a:t>ผลที่คาดว่าจะได้รับ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664216">
            <a:off x="-5004702" y="3540197"/>
            <a:ext cx="9820902" cy="7981715"/>
          </a:xfrm>
          <a:custGeom>
            <a:avLst/>
            <a:gdLst/>
            <a:ahLst/>
            <a:cxnLst/>
            <a:rect r="r" b="b" t="t" l="l"/>
            <a:pathLst>
              <a:path h="7981715" w="9820902">
                <a:moveTo>
                  <a:pt x="0" y="0"/>
                </a:moveTo>
                <a:lnTo>
                  <a:pt x="9820902" y="0"/>
                </a:lnTo>
                <a:lnTo>
                  <a:pt x="9820902" y="7981714"/>
                </a:lnTo>
                <a:lnTo>
                  <a:pt x="0" y="798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28625">
            <a:off x="5164503" y="-3924195"/>
            <a:ext cx="9820902" cy="7981715"/>
          </a:xfrm>
          <a:custGeom>
            <a:avLst/>
            <a:gdLst/>
            <a:ahLst/>
            <a:cxnLst/>
            <a:rect r="r" b="b" t="t" l="l"/>
            <a:pathLst>
              <a:path h="7981715" w="9820902">
                <a:moveTo>
                  <a:pt x="0" y="0"/>
                </a:moveTo>
                <a:lnTo>
                  <a:pt x="9820901" y="0"/>
                </a:lnTo>
                <a:lnTo>
                  <a:pt x="9820901" y="7981714"/>
                </a:lnTo>
                <a:lnTo>
                  <a:pt x="0" y="798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4325506" y="2487866"/>
            <a:ext cx="1102588" cy="0"/>
          </a:xfrm>
          <a:prstGeom prst="line">
            <a:avLst/>
          </a:prstGeom>
          <a:ln cap="rnd" w="47625">
            <a:solidFill>
              <a:srgbClr val="28303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3335923" y="5145767"/>
            <a:ext cx="442343" cy="442343"/>
          </a:xfrm>
          <a:custGeom>
            <a:avLst/>
            <a:gdLst/>
            <a:ahLst/>
            <a:cxnLst/>
            <a:rect r="r" b="b" t="t" l="l"/>
            <a:pathLst>
              <a:path h="442343" w="442343">
                <a:moveTo>
                  <a:pt x="0" y="0"/>
                </a:moveTo>
                <a:lnTo>
                  <a:pt x="442342" y="0"/>
                </a:lnTo>
                <a:lnTo>
                  <a:pt x="442342" y="442342"/>
                </a:lnTo>
                <a:lnTo>
                  <a:pt x="0" y="442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335923" y="4580104"/>
            <a:ext cx="442343" cy="451713"/>
          </a:xfrm>
          <a:custGeom>
            <a:avLst/>
            <a:gdLst/>
            <a:ahLst/>
            <a:cxnLst/>
            <a:rect r="r" b="b" t="t" l="l"/>
            <a:pathLst>
              <a:path h="451713" w="442343">
                <a:moveTo>
                  <a:pt x="0" y="0"/>
                </a:moveTo>
                <a:lnTo>
                  <a:pt x="442342" y="0"/>
                </a:lnTo>
                <a:lnTo>
                  <a:pt x="442342" y="451713"/>
                </a:lnTo>
                <a:lnTo>
                  <a:pt x="0" y="4517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335923" y="3990271"/>
            <a:ext cx="442343" cy="442343"/>
          </a:xfrm>
          <a:custGeom>
            <a:avLst/>
            <a:gdLst/>
            <a:ahLst/>
            <a:cxnLst/>
            <a:rect r="r" b="b" t="t" l="l"/>
            <a:pathLst>
              <a:path h="442343" w="442343">
                <a:moveTo>
                  <a:pt x="0" y="0"/>
                </a:moveTo>
                <a:lnTo>
                  <a:pt x="442342" y="0"/>
                </a:lnTo>
                <a:lnTo>
                  <a:pt x="442342" y="442342"/>
                </a:lnTo>
                <a:lnTo>
                  <a:pt x="0" y="4423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382769" y="-477644"/>
            <a:ext cx="2450205" cy="2450205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26762" y="338846"/>
            <a:ext cx="1245946" cy="1633714"/>
          </a:xfrm>
          <a:custGeom>
            <a:avLst/>
            <a:gdLst/>
            <a:ahLst/>
            <a:cxnLst/>
            <a:rect r="r" b="b" t="t" l="l"/>
            <a:pathLst>
              <a:path h="1633714" w="1245946">
                <a:moveTo>
                  <a:pt x="0" y="0"/>
                </a:moveTo>
                <a:lnTo>
                  <a:pt x="1245946" y="0"/>
                </a:lnTo>
                <a:lnTo>
                  <a:pt x="1245946" y="1633715"/>
                </a:lnTo>
                <a:lnTo>
                  <a:pt x="0" y="16337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557094" y="5022539"/>
            <a:ext cx="5203767" cy="2146554"/>
          </a:xfrm>
          <a:custGeom>
            <a:avLst/>
            <a:gdLst/>
            <a:ahLst/>
            <a:cxnLst/>
            <a:rect r="r" b="b" t="t" l="l"/>
            <a:pathLst>
              <a:path h="2146554" w="5203767">
                <a:moveTo>
                  <a:pt x="0" y="0"/>
                </a:moveTo>
                <a:lnTo>
                  <a:pt x="5203767" y="0"/>
                </a:lnTo>
                <a:lnTo>
                  <a:pt x="5203767" y="2146554"/>
                </a:lnTo>
                <a:lnTo>
                  <a:pt x="0" y="21465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930573" y="1755453"/>
            <a:ext cx="3892454" cy="655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283035"/>
                </a:solidFill>
                <a:latin typeface="PT Serif Bold"/>
              </a:rPr>
              <a:t>Contact Us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028022" y="4694988"/>
            <a:ext cx="4287013" cy="260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74"/>
              </a:lnSpc>
            </a:pPr>
            <a:r>
              <a:rPr lang="en-US" sz="1893">
                <a:solidFill>
                  <a:srgbClr val="4D5971"/>
                </a:solidFill>
                <a:latin typeface="Poppins"/>
              </a:rPr>
              <a:t>https://webresearch.msu.ac.th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025965" y="4072425"/>
            <a:ext cx="2782566" cy="260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74"/>
              </a:lnSpc>
            </a:pPr>
            <a:r>
              <a:rPr lang="en-US" sz="1893">
                <a:solidFill>
                  <a:srgbClr val="4D5971"/>
                </a:solidFill>
                <a:latin typeface="Poppins"/>
              </a:rPr>
              <a:t>research@msu.ac.th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025965" y="5313184"/>
            <a:ext cx="2587045" cy="260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74"/>
              </a:lnSpc>
            </a:pPr>
            <a:r>
              <a:rPr lang="en-US" sz="1893">
                <a:solidFill>
                  <a:srgbClr val="4D5971"/>
                </a:solidFill>
                <a:latin typeface="Poppins"/>
              </a:rPr>
              <a:t>+123-456-7890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39148" y="2807801"/>
            <a:ext cx="5116436" cy="893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9"/>
              </a:lnSpc>
            </a:pPr>
            <a:r>
              <a:rPr lang="en-US" sz="2293">
                <a:solidFill>
                  <a:srgbClr val="545454"/>
                </a:solidFill>
                <a:cs typeface="Poppins"/>
              </a:rPr>
              <a:t>ที่อยู่ เบอร์โทรศัพท์ อีเมลล์ เว็บไซต์ หรืออื่นๆ ที่สามารถติดต่อหน่วยวิจัยได้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DAFIVyC1Fms</dc:identifier>
  <dcterms:modified xsi:type="dcterms:W3CDTF">2011-08-01T06:04:30Z</dcterms:modified>
  <cp:revision>1</cp:revision>
  <dc:title>Background of Rational Criteria</dc:title>
</cp:coreProperties>
</file>